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76" r:id="rId2"/>
    <p:sldId id="257" r:id="rId3"/>
    <p:sldId id="258" r:id="rId4"/>
    <p:sldId id="259" r:id="rId5"/>
    <p:sldId id="261" r:id="rId6"/>
    <p:sldId id="265" r:id="rId7"/>
    <p:sldId id="275" r:id="rId8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09" autoAdjust="0"/>
    <p:restoredTop sz="94675" autoAdjust="0"/>
  </p:normalViewPr>
  <p:slideViewPr>
    <p:cSldViewPr>
      <p:cViewPr varScale="1">
        <p:scale>
          <a:sx n="80" d="100"/>
          <a:sy n="80" d="100"/>
        </p:scale>
        <p:origin x="111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65100" ty="-7620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494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3743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3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7768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65100" ty="-7620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02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4353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2414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1952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2313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4821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60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4D46C2D-7F20-43F8-AEC9-A03FA0659A06}" type="datetimeFigureOut">
              <a:rPr lang="he-IL" smtClean="0"/>
              <a:pPr/>
              <a:t>ו'/תשרי/תשפ"א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C5E8D97-938A-42B0-802B-5947F40E08A9}" type="slidenum">
              <a:rPr lang="he-IL" smtClean="0"/>
              <a:pPr/>
              <a:t>‹#›</a:t>
            </a:fld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53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68096" y="4293096"/>
            <a:ext cx="7908360" cy="2448272"/>
          </a:xfrm>
        </p:spPr>
        <p:txBody>
          <a:bodyPr>
            <a:normAutofit/>
          </a:bodyPr>
          <a:lstStyle/>
          <a:p>
            <a:pPr algn="r"/>
            <a:r>
              <a:rPr lang="he-IL" sz="6600" dirty="0" smtClean="0">
                <a:latin typeface="David" panose="020E0502060401010101" pitchFamily="34" charset="-79"/>
                <a:cs typeface="David" panose="020E0502060401010101" pitchFamily="34" charset="-79"/>
              </a:rPr>
              <a:t>שם  המספר</a:t>
            </a:r>
            <a:endParaRPr lang="en-US" sz="66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7072"/>
            <a:ext cx="3573016" cy="2492896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036496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68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he-IL" dirty="0" smtClean="0"/>
              <a:t>המספרים 1-10:</a:t>
            </a:r>
            <a:br>
              <a:rPr lang="he-IL" dirty="0" smtClean="0"/>
            </a:br>
            <a:endParaRPr lang="he-IL" sz="3600" dirty="0">
              <a:solidFill>
                <a:srgbClr val="002060"/>
              </a:solidFill>
            </a:endParaRPr>
          </a:p>
        </p:txBody>
      </p:sp>
      <p:graphicFrame>
        <p:nvGraphicFramePr>
          <p:cNvPr id="5" name="מציין מיקום תוכן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1065150"/>
              </p:ext>
            </p:extLst>
          </p:nvPr>
        </p:nvGraphicFramePr>
        <p:xfrm>
          <a:off x="395536" y="878160"/>
          <a:ext cx="8229600" cy="54254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43127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המספר:</a:t>
                      </a:r>
                    </a:p>
                    <a:p>
                      <a:pPr rtl="1"/>
                      <a:endParaRPr lang="he-IL" dirty="0" smtClean="0"/>
                    </a:p>
                    <a:p>
                      <a:pPr rtl="1"/>
                      <a:endParaRPr lang="he-IL" dirty="0" smtClean="0"/>
                    </a:p>
                    <a:p>
                      <a:pPr rtl="1"/>
                      <a:r>
                        <a:rPr lang="he-IL" sz="1400" dirty="0" smtClean="0"/>
                        <a:t>1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2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3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4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5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6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7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8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9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10</a:t>
                      </a:r>
                      <a:endParaRPr lang="he-IL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400" dirty="0" smtClean="0"/>
                        <a:t>זכר – נפרד :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b="0" dirty="0" smtClean="0"/>
                        <a:t>אחד</a:t>
                      </a:r>
                    </a:p>
                    <a:p>
                      <a:pPr rtl="1"/>
                      <a:endParaRPr lang="he-IL" sz="1400" b="0" dirty="0" smtClean="0"/>
                    </a:p>
                    <a:p>
                      <a:pPr rtl="1"/>
                      <a:r>
                        <a:rPr lang="he-IL" sz="1400" b="0" dirty="0" smtClean="0"/>
                        <a:t>שנים</a:t>
                      </a:r>
                    </a:p>
                    <a:p>
                      <a:pPr rtl="1"/>
                      <a:endParaRPr lang="he-IL" sz="1400" b="0" dirty="0" smtClean="0"/>
                    </a:p>
                    <a:p>
                      <a:pPr rtl="1"/>
                      <a:r>
                        <a:rPr lang="he-IL" sz="1400" b="0" dirty="0" smtClean="0"/>
                        <a:t>שלושה</a:t>
                      </a:r>
                    </a:p>
                    <a:p>
                      <a:pPr rtl="1"/>
                      <a:endParaRPr lang="he-IL" sz="1400" b="0" dirty="0" smtClean="0"/>
                    </a:p>
                    <a:p>
                      <a:pPr rtl="1"/>
                      <a:r>
                        <a:rPr lang="he-IL" sz="1400" b="0" dirty="0" smtClean="0"/>
                        <a:t>ארבעה</a:t>
                      </a:r>
                    </a:p>
                    <a:p>
                      <a:pPr rtl="1"/>
                      <a:endParaRPr lang="he-IL" sz="1400" b="0" dirty="0" smtClean="0"/>
                    </a:p>
                    <a:p>
                      <a:pPr rtl="1"/>
                      <a:r>
                        <a:rPr lang="he-IL" sz="1400" b="0" dirty="0" smtClean="0"/>
                        <a:t>חמשה</a:t>
                      </a:r>
                    </a:p>
                    <a:p>
                      <a:pPr rtl="1"/>
                      <a:endParaRPr lang="he-IL" sz="1400" b="0" dirty="0" smtClean="0"/>
                    </a:p>
                    <a:p>
                      <a:pPr rtl="1"/>
                      <a:r>
                        <a:rPr lang="he-IL" sz="1400" b="0" dirty="0" smtClean="0"/>
                        <a:t>ששה</a:t>
                      </a:r>
                      <a:r>
                        <a:rPr lang="he-IL" sz="1400" b="0" baseline="0" dirty="0" smtClean="0"/>
                        <a:t> 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שבעה 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algn="r" rtl="1"/>
                      <a:r>
                        <a:rPr lang="he-IL" sz="1400" b="0" baseline="0" dirty="0" smtClean="0"/>
                        <a:t>שמונָה</a:t>
                      </a:r>
                      <a:endParaRPr lang="he-IL" sz="1400" b="0" dirty="0" smtClean="0"/>
                    </a:p>
                    <a:p>
                      <a:pPr rtl="1"/>
                      <a:endParaRPr lang="he-IL" sz="1400" b="0" dirty="0" smtClean="0"/>
                    </a:p>
                    <a:p>
                      <a:pPr rtl="1"/>
                      <a:r>
                        <a:rPr lang="he-IL" sz="1400" b="0" dirty="0" smtClean="0"/>
                        <a:t>תשעה </a:t>
                      </a:r>
                    </a:p>
                    <a:p>
                      <a:pPr rtl="1"/>
                      <a:endParaRPr lang="he-IL" sz="1400" b="0" dirty="0" smtClean="0"/>
                    </a:p>
                    <a:p>
                      <a:pPr rtl="1"/>
                      <a:r>
                        <a:rPr lang="he-IL" sz="1400" b="0" dirty="0" smtClean="0"/>
                        <a:t>עשרה</a:t>
                      </a:r>
                      <a:r>
                        <a:rPr lang="he-IL" sz="1400" b="0" baseline="0" dirty="0" smtClean="0"/>
                        <a:t> </a:t>
                      </a:r>
                      <a:endParaRPr lang="he-IL" sz="1400" b="0" dirty="0" smtClean="0"/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endParaRPr lang="he-IL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sz="1400" dirty="0" smtClean="0"/>
                        <a:t>נקבה – נפרד :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endParaRPr lang="he-IL" sz="1400" b="0" dirty="0" smtClean="0"/>
                    </a:p>
                    <a:p>
                      <a:pPr rtl="1"/>
                      <a:r>
                        <a:rPr lang="he-IL" sz="1400" b="0" dirty="0" smtClean="0"/>
                        <a:t>אחת</a:t>
                      </a:r>
                      <a:r>
                        <a:rPr lang="he-IL" sz="1400" b="0" baseline="0" dirty="0" smtClean="0"/>
                        <a:t> 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שתים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שלוש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ארבע 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חמש 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שש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שבע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שמונֶה 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תשע</a:t>
                      </a:r>
                    </a:p>
                    <a:p>
                      <a:pPr rtl="1"/>
                      <a:endParaRPr lang="he-IL" sz="1400" b="0" baseline="0" dirty="0" smtClean="0"/>
                    </a:p>
                    <a:p>
                      <a:pPr rtl="1"/>
                      <a:r>
                        <a:rPr lang="he-IL" sz="1400" b="0" baseline="0" dirty="0" smtClean="0"/>
                        <a:t>עשר</a:t>
                      </a:r>
                      <a:endParaRPr lang="he-IL" sz="1400" b="0" dirty="0" smtClean="0"/>
                    </a:p>
                    <a:p>
                      <a:pPr rtl="1"/>
                      <a:endParaRPr lang="he-IL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תמונה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157" y="4275257"/>
            <a:ext cx="2577843" cy="257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03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המספרים 11-19:</a:t>
            </a:r>
            <a:endParaRPr lang="he-IL" dirty="0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3371915"/>
              </p:ext>
            </p:extLst>
          </p:nvPr>
        </p:nvGraphicFramePr>
        <p:xfrm>
          <a:off x="467544" y="1412776"/>
          <a:ext cx="8229600" cy="518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24536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המספר:</a:t>
                      </a:r>
                    </a:p>
                    <a:p>
                      <a:pPr rtl="1"/>
                      <a:endParaRPr lang="he-IL" dirty="0" smtClean="0"/>
                    </a:p>
                    <a:p>
                      <a:pPr rtl="1"/>
                      <a:endParaRPr lang="he-IL" dirty="0" smtClean="0"/>
                    </a:p>
                    <a:p>
                      <a:pPr rtl="1"/>
                      <a:r>
                        <a:rPr lang="he-IL" sz="1400" dirty="0" smtClean="0"/>
                        <a:t>11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12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13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14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15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16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17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18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19</a:t>
                      </a:r>
                    </a:p>
                    <a:p>
                      <a:pPr rtl="1"/>
                      <a:endParaRPr lang="he-IL" sz="1400" dirty="0" smtClean="0"/>
                    </a:p>
                    <a:p>
                      <a:pPr rtl="1"/>
                      <a:r>
                        <a:rPr lang="he-IL" sz="1400" dirty="0" smtClean="0"/>
                        <a:t>20</a:t>
                      </a:r>
                      <a:endParaRPr lang="he-I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זכר</a:t>
                      </a:r>
                      <a:r>
                        <a:rPr lang="he-IL" baseline="0" dirty="0" smtClean="0"/>
                        <a:t> – נפרד/ נסמך:</a:t>
                      </a:r>
                    </a:p>
                    <a:p>
                      <a:pPr rtl="1"/>
                      <a:endParaRPr lang="he-IL" baseline="0" dirty="0" smtClean="0"/>
                    </a:p>
                    <a:p>
                      <a:pPr rtl="1"/>
                      <a:endParaRPr lang="he-IL" sz="1400" baseline="0" dirty="0" smtClean="0"/>
                    </a:p>
                    <a:p>
                      <a:pPr algn="r" rtl="1"/>
                      <a:r>
                        <a:rPr lang="he-IL" sz="1400" baseline="0" dirty="0" smtClean="0"/>
                        <a:t>אחד עשר 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שנים עשר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שלושה עשר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ארבעה עשר 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חמשה עשר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ששה עשר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שבעה עשר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שמונה עשר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תשעה עשר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algn="ctr" rtl="1"/>
                      <a:r>
                        <a:rPr lang="he-IL" sz="1400" baseline="0" dirty="0" smtClean="0"/>
                        <a:t>עשרים </a:t>
                      </a:r>
                    </a:p>
                    <a:p>
                      <a:pPr rtl="1"/>
                      <a:endParaRPr lang="he-IL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נקבה – נפרד/</a:t>
                      </a:r>
                      <a:r>
                        <a:rPr lang="he-IL" baseline="0" dirty="0" smtClean="0"/>
                        <a:t> נסמך: </a:t>
                      </a:r>
                    </a:p>
                    <a:p>
                      <a:pPr rtl="1"/>
                      <a:endParaRPr lang="he-IL" baseline="0" dirty="0" smtClean="0"/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אחת עשרה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שתים עשרה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שלוש עשרה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ארבע עשרה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חמש עשרה 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שש עשרה 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שבע עשרה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שמונה עשרה 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rtl="1"/>
                      <a:r>
                        <a:rPr lang="he-IL" sz="1400" baseline="0" dirty="0" smtClean="0"/>
                        <a:t>תשע עשרה </a:t>
                      </a:r>
                    </a:p>
                    <a:p>
                      <a:pPr rtl="1"/>
                      <a:endParaRPr lang="he-IL" sz="1400" baseline="0" dirty="0" smtClean="0"/>
                    </a:p>
                    <a:p>
                      <a:pPr algn="ctr" rtl="1"/>
                      <a:r>
                        <a:rPr lang="he-IL" sz="1400" baseline="0" dirty="0" smtClean="0"/>
                        <a:t>עשרים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תמונה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019" y="445125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9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48423" y="-451965"/>
            <a:ext cx="7290054" cy="1499616"/>
          </a:xfrm>
        </p:spPr>
        <p:txBody>
          <a:bodyPr/>
          <a:lstStyle/>
          <a:p>
            <a:r>
              <a:rPr lang="he-IL" dirty="0" smtClean="0"/>
              <a:t>כללים חשובים:</a:t>
            </a:r>
            <a:endParaRPr lang="he-IL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idx="1"/>
          </p:nvPr>
        </p:nvSpPr>
        <p:spPr>
          <a:xfrm>
            <a:off x="457200" y="1844824"/>
            <a:ext cx="7753350" cy="4281339"/>
          </a:xfrm>
        </p:spPr>
        <p:txBody>
          <a:bodyPr>
            <a:normAutofit lnSpcReduction="10000"/>
          </a:bodyPr>
          <a:lstStyle/>
          <a:p>
            <a:r>
              <a:rPr lang="he-IL" b="1" u="sng" dirty="0" smtClean="0">
                <a:solidFill>
                  <a:schemeClr val="tx2">
                    <a:lumMod val="50000"/>
                  </a:schemeClr>
                </a:solidFill>
              </a:rPr>
              <a:t>תאריך</a:t>
            </a:r>
            <a:r>
              <a:rPr lang="he-IL" dirty="0" smtClean="0"/>
              <a:t>: </a:t>
            </a:r>
          </a:p>
          <a:p>
            <a:pPr marL="0" indent="0">
              <a:buNone/>
            </a:pPr>
            <a:r>
              <a:rPr lang="he-IL" dirty="0"/>
              <a:t> </a:t>
            </a:r>
            <a:r>
              <a:rPr lang="he-IL" dirty="0" smtClean="0"/>
              <a:t> </a:t>
            </a:r>
            <a:r>
              <a:rPr lang="he-IL" sz="2800" dirty="0" smtClean="0"/>
              <a:t>יצוין ב</a:t>
            </a:r>
            <a:r>
              <a:rPr lang="he-IL" sz="2800" dirty="0" smtClean="0">
                <a:solidFill>
                  <a:srgbClr val="FF0000"/>
                </a:solidFill>
              </a:rPr>
              <a:t>זכר</a:t>
            </a:r>
            <a:r>
              <a:rPr lang="he-IL" sz="2800" dirty="0" smtClean="0"/>
              <a:t> נפרד</a:t>
            </a:r>
          </a:p>
          <a:p>
            <a:pPr marL="0" indent="0">
              <a:buNone/>
            </a:pPr>
            <a:r>
              <a:rPr lang="he-IL" sz="2800" dirty="0"/>
              <a:t> </a:t>
            </a:r>
            <a:r>
              <a:rPr lang="he-IL" sz="2800" dirty="0" smtClean="0"/>
              <a:t>  </a:t>
            </a:r>
            <a:r>
              <a:rPr lang="he-IL" sz="2800" u="sng" dirty="0" smtClean="0"/>
              <a:t>לדוגמא</a:t>
            </a:r>
            <a:r>
              <a:rPr lang="he-IL" sz="2800" dirty="0" smtClean="0"/>
              <a:t>: 9 באב = תשעה באב </a:t>
            </a:r>
          </a:p>
          <a:p>
            <a:pPr marL="0" indent="0">
              <a:buNone/>
            </a:pPr>
            <a:r>
              <a:rPr lang="he-IL" sz="2800" dirty="0"/>
              <a:t> </a:t>
            </a:r>
            <a:r>
              <a:rPr lang="he-IL" sz="2800" dirty="0" smtClean="0"/>
              <a:t>              31 באוגוסט = שלושים ואחד באוגוסט</a:t>
            </a:r>
          </a:p>
          <a:p>
            <a:r>
              <a:rPr lang="he-IL" dirty="0" smtClean="0"/>
              <a:t> </a:t>
            </a:r>
            <a:r>
              <a:rPr lang="he-IL" b="1" u="sng" dirty="0" smtClean="0"/>
              <a:t>לפני מאות:</a:t>
            </a:r>
          </a:p>
          <a:p>
            <a:pPr marL="0" indent="0">
              <a:buNone/>
            </a:pPr>
            <a:r>
              <a:rPr lang="he-IL" dirty="0" smtClean="0"/>
              <a:t>  </a:t>
            </a:r>
            <a:r>
              <a:rPr lang="he-IL" sz="2800" dirty="0" smtClean="0"/>
              <a:t>המספר לפני המספר ''מאה'' יצוין תמיד ב</a:t>
            </a:r>
            <a:r>
              <a:rPr lang="he-IL" sz="2800" dirty="0" smtClean="0">
                <a:solidFill>
                  <a:srgbClr val="FF0000"/>
                </a:solidFill>
              </a:rPr>
              <a:t>נקבה</a:t>
            </a:r>
            <a:r>
              <a:rPr lang="he-IL" sz="2800" dirty="0" smtClean="0"/>
              <a:t> נסמך</a:t>
            </a:r>
          </a:p>
          <a:p>
            <a:pPr marL="0" indent="0">
              <a:buNone/>
            </a:pPr>
            <a:r>
              <a:rPr lang="he-IL" sz="2800" dirty="0"/>
              <a:t> </a:t>
            </a:r>
            <a:r>
              <a:rPr lang="he-IL" sz="2800" dirty="0" smtClean="0"/>
              <a:t>  לדוגמא: 300 בנים = שלוש מאות בנים</a:t>
            </a:r>
          </a:p>
          <a:p>
            <a:pPr marL="0" indent="0">
              <a:buNone/>
            </a:pPr>
            <a:r>
              <a:rPr lang="he-IL" sz="2800" dirty="0"/>
              <a:t> </a:t>
            </a:r>
            <a:r>
              <a:rPr lang="he-IL" sz="2800" dirty="0" smtClean="0"/>
              <a:t>              500 עגבניות = חמש מאות עגבניות</a:t>
            </a:r>
            <a:endParaRPr lang="he-IL" sz="2800" dirty="0"/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920496" y="737616"/>
            <a:ext cx="7290054" cy="981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dirty="0" err="1" smtClean="0"/>
              <a:t>ללים</a:t>
            </a:r>
            <a:r>
              <a:rPr lang="he-IL" dirty="0" smtClean="0"/>
              <a:t> חשובים: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3058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כללים חשובים – </a:t>
            </a:r>
            <a:r>
              <a:rPr lang="he-IL" dirty="0" smtClean="0">
                <a:solidFill>
                  <a:schemeClr val="accent1">
                    <a:lumMod val="50000"/>
                  </a:schemeClr>
                </a:solidFill>
              </a:rPr>
              <a:t>המשך:</a:t>
            </a:r>
            <a:endParaRPr lang="he-I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/>
          <a:lstStyle/>
          <a:p>
            <a:r>
              <a:rPr lang="he-IL" dirty="0" smtClean="0"/>
              <a:t> </a:t>
            </a:r>
            <a:r>
              <a:rPr lang="he-IL" b="1" u="sng" dirty="0" smtClean="0"/>
              <a:t>עשרות: </a:t>
            </a:r>
          </a:p>
          <a:p>
            <a:pPr marL="0" indent="0">
              <a:buNone/>
            </a:pPr>
            <a:r>
              <a:rPr lang="he-IL" dirty="0"/>
              <a:t> </a:t>
            </a:r>
            <a:r>
              <a:rPr lang="he-IL" dirty="0" smtClean="0"/>
              <a:t>  </a:t>
            </a:r>
            <a:r>
              <a:rPr lang="he-IL" sz="2600" dirty="0" smtClean="0"/>
              <a:t>משותף </a:t>
            </a:r>
            <a:r>
              <a:rPr lang="he-IL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ל</a:t>
            </a:r>
            <a:r>
              <a:rPr lang="he-IL" sz="2600" dirty="0" smtClean="0">
                <a:solidFill>
                  <a:srgbClr val="FF0000"/>
                </a:solidFill>
              </a:rPr>
              <a:t>זכר </a:t>
            </a:r>
            <a:r>
              <a:rPr lang="he-IL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ול</a:t>
            </a:r>
            <a:r>
              <a:rPr lang="he-IL" sz="2600" dirty="0" smtClean="0">
                <a:solidFill>
                  <a:srgbClr val="FF0000"/>
                </a:solidFill>
              </a:rPr>
              <a:t>נקבה </a:t>
            </a:r>
            <a:r>
              <a:rPr lang="he-IL" sz="2600" dirty="0" smtClean="0"/>
              <a:t>: עשרים , שלושים ...</a:t>
            </a:r>
          </a:p>
          <a:p>
            <a:pPr marL="0" indent="0">
              <a:buNone/>
            </a:pPr>
            <a:r>
              <a:rPr lang="he-IL" sz="2600" dirty="0"/>
              <a:t> </a:t>
            </a:r>
            <a:r>
              <a:rPr lang="he-IL" sz="2600" dirty="0" smtClean="0"/>
              <a:t>    </a:t>
            </a:r>
            <a:r>
              <a:rPr lang="he-IL" sz="2600" u="sng" dirty="0" smtClean="0"/>
              <a:t>לדוגמא: </a:t>
            </a:r>
            <a:r>
              <a:rPr lang="he-IL" sz="2600" dirty="0" smtClean="0"/>
              <a:t>עשרים בנות , עשרים בנים;</a:t>
            </a:r>
          </a:p>
          <a:p>
            <a:r>
              <a:rPr lang="he-IL" sz="2800" dirty="0"/>
              <a:t> </a:t>
            </a:r>
            <a:r>
              <a:rPr lang="he-IL" b="1" u="sng" dirty="0" smtClean="0"/>
              <a:t>יחידות:</a:t>
            </a:r>
            <a:r>
              <a:rPr lang="he-IL" dirty="0" smtClean="0"/>
              <a:t> </a:t>
            </a:r>
            <a:endParaRPr lang="he-IL" sz="2800" dirty="0" smtClean="0"/>
          </a:p>
          <a:p>
            <a:pPr marL="0" indent="0">
              <a:buNone/>
            </a:pPr>
            <a:r>
              <a:rPr lang="he-IL" sz="2800" dirty="0"/>
              <a:t> </a:t>
            </a:r>
            <a:r>
              <a:rPr lang="he-IL" sz="2800" dirty="0" smtClean="0"/>
              <a:t>    </a:t>
            </a:r>
            <a:r>
              <a:rPr lang="he-IL" sz="2600" dirty="0" smtClean="0"/>
              <a:t>משתנה לפי מינו של שם העצם (זכר / נקבה )</a:t>
            </a:r>
          </a:p>
          <a:p>
            <a:pPr marL="0" indent="0">
              <a:buNone/>
            </a:pPr>
            <a:r>
              <a:rPr lang="he-IL" sz="2600" dirty="0"/>
              <a:t> </a:t>
            </a:r>
            <a:r>
              <a:rPr lang="he-IL" sz="2600" dirty="0" smtClean="0"/>
              <a:t>     </a:t>
            </a:r>
            <a:r>
              <a:rPr lang="he-IL" sz="2600" u="sng" dirty="0" smtClean="0"/>
              <a:t>לדוגמא</a:t>
            </a:r>
            <a:r>
              <a:rPr lang="he-IL" sz="2600" dirty="0" smtClean="0"/>
              <a:t>: 55 ספרים = חמישים וחמישה ספרים </a:t>
            </a:r>
          </a:p>
          <a:p>
            <a:pPr marL="0" indent="0">
              <a:buNone/>
            </a:pPr>
            <a:r>
              <a:rPr lang="he-IL" sz="2600" dirty="0" smtClean="0"/>
              <a:t>                  55 מכוניות = חמישים וחמש מכוניות </a:t>
            </a:r>
          </a:p>
          <a:p>
            <a:pPr marL="0" indent="0">
              <a:buNone/>
            </a:pPr>
            <a:endParaRPr lang="he-IL" sz="2600" dirty="0"/>
          </a:p>
        </p:txBody>
      </p:sp>
    </p:spTree>
    <p:extLst>
      <p:ext uri="{BB962C8B-B14F-4D97-AF65-F5344CB8AC3E}">
        <p14:creationId xmlns:p14="http://schemas.microsoft.com/office/powerpoint/2010/main" val="86666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dirty="0" smtClean="0"/>
              <a:t>כללים חשובים – </a:t>
            </a:r>
            <a:r>
              <a:rPr lang="he-IL" dirty="0" smtClean="0">
                <a:solidFill>
                  <a:schemeClr val="accent1">
                    <a:lumMod val="50000"/>
                  </a:schemeClr>
                </a:solidFill>
              </a:rPr>
              <a:t>המשך:</a:t>
            </a:r>
            <a:br>
              <a:rPr lang="he-IL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he-I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e-IL" dirty="0" smtClean="0"/>
              <a:t> </a:t>
            </a:r>
            <a:r>
              <a:rPr lang="he-IL" b="1" u="sng" dirty="0" smtClean="0"/>
              <a:t>מספר סתמי: </a:t>
            </a:r>
          </a:p>
          <a:p>
            <a:pPr marL="0" indent="0">
              <a:buNone/>
            </a:pPr>
            <a:r>
              <a:rPr lang="he-IL" sz="2800" dirty="0" smtClean="0"/>
              <a:t> אינו מונה עצמים ואינו מסדר אותם , אלא מציין </a:t>
            </a:r>
            <a:r>
              <a:rPr lang="he-IL" sz="2800" u="sng" dirty="0" smtClean="0"/>
              <a:t>מספר קבוע. </a:t>
            </a:r>
            <a:r>
              <a:rPr lang="he-IL" sz="2800" dirty="0" smtClean="0"/>
              <a:t>מספר סתמי יופיע תמיד ב</a:t>
            </a:r>
            <a:r>
              <a:rPr lang="he-IL" sz="2800" dirty="0" smtClean="0">
                <a:solidFill>
                  <a:srgbClr val="FF0000"/>
                </a:solidFill>
              </a:rPr>
              <a:t>נקבה</a:t>
            </a:r>
            <a:r>
              <a:rPr lang="he-IL" sz="2800" dirty="0" smtClean="0"/>
              <a:t> . </a:t>
            </a:r>
            <a:endParaRPr lang="he-IL" sz="2800" dirty="0"/>
          </a:p>
          <a:p>
            <a:pPr marL="0" indent="0">
              <a:buNone/>
            </a:pPr>
            <a:r>
              <a:rPr lang="he-IL" sz="2800" u="sng" dirty="0" smtClean="0"/>
              <a:t>דוגמאות למס' סתמיים </a:t>
            </a:r>
            <a:r>
              <a:rPr lang="he-IL" sz="2800" dirty="0" smtClean="0"/>
              <a:t>: גיל  , עמוד בספר, מספר אוטובוס , מספר טלפון .</a:t>
            </a:r>
          </a:p>
          <a:p>
            <a:pPr marL="0" indent="0">
              <a:buNone/>
            </a:pPr>
            <a:r>
              <a:rPr lang="he-IL" sz="2800" dirty="0" smtClean="0"/>
              <a:t>סימן היכר : לרוב ניתן להוסיף את המילה מספר בין שם העצם לשם המספר.</a:t>
            </a:r>
          </a:p>
          <a:p>
            <a:pPr marL="0" indent="0">
              <a:buNone/>
            </a:pPr>
            <a:r>
              <a:rPr lang="he-IL" sz="2800" dirty="0" smtClean="0"/>
              <a:t>דוגמא: פתרתי את תרגיל </a:t>
            </a:r>
            <a:r>
              <a:rPr lang="he-IL" sz="2800" b="1" dirty="0" smtClean="0"/>
              <a:t>שש</a:t>
            </a:r>
            <a:r>
              <a:rPr lang="he-IL" sz="2800" dirty="0" smtClean="0"/>
              <a:t> = פתרתי את תרגיל </a:t>
            </a:r>
            <a:r>
              <a:rPr lang="he-IL" sz="2800" dirty="0" smtClean="0">
                <a:solidFill>
                  <a:srgbClr val="FF0000"/>
                </a:solidFill>
              </a:rPr>
              <a:t>מספר </a:t>
            </a:r>
            <a:r>
              <a:rPr lang="he-IL" sz="2800" b="1" dirty="0" smtClean="0"/>
              <a:t>שש .</a:t>
            </a:r>
          </a:p>
          <a:p>
            <a:pPr marL="0" indent="0">
              <a:buNone/>
            </a:pPr>
            <a:endParaRPr lang="he-IL" sz="2800" dirty="0" smtClean="0"/>
          </a:p>
          <a:p>
            <a:pPr marL="0" indent="0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07656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dirty="0" smtClean="0"/>
              <a:t>תרגילים בנושא עשרות ,יחידות ו-פי: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he-IL" dirty="0" smtClean="0"/>
              <a:t> 12 צמחים נשתלו בדשא פי 2 ממה שנשתל בשבוע שעבר.</a:t>
            </a:r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 </a:t>
            </a:r>
            <a:r>
              <a:rPr lang="he-IL" dirty="0" smtClean="0"/>
              <a:t>7 ימים יש בשבוע.</a:t>
            </a:r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 </a:t>
            </a:r>
            <a:r>
              <a:rPr lang="he-IL" dirty="0" smtClean="0"/>
              <a:t>65 אנשים צופים במשחק הכדורסל.</a:t>
            </a:r>
          </a:p>
          <a:p>
            <a:pPr marL="514350" indent="-514350">
              <a:buFont typeface="+mj-lt"/>
              <a:buAutoNum type="arabicPeriod"/>
            </a:pPr>
            <a:r>
              <a:rPr lang="he-IL" dirty="0"/>
              <a:t> </a:t>
            </a:r>
            <a:r>
              <a:rPr lang="he-IL" dirty="0" smtClean="0"/>
              <a:t>בעיר ת"א יש 52 רמזורים פי 3 מחולון.</a:t>
            </a:r>
          </a:p>
          <a:p>
            <a:pPr marL="514350" indent="-514350">
              <a:buFont typeface="+mj-lt"/>
              <a:buAutoNum type="arabicPeriod"/>
            </a:pPr>
            <a:r>
              <a:rPr lang="he-IL" dirty="0" smtClean="0"/>
              <a:t>432 ספסלים יש ברחוב.</a:t>
            </a:r>
          </a:p>
          <a:p>
            <a:pPr marL="0" indent="0">
              <a:buNone/>
            </a:pPr>
            <a:r>
              <a:rPr lang="he-IL" dirty="0" smtClean="0"/>
              <a:t>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8067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אינטגרל">
  <a:themeElements>
    <a:clrScheme name="אינטגרל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אינטגרל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אינטגרל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452</TotalTime>
  <Words>345</Words>
  <Application>Microsoft Office PowerPoint</Application>
  <PresentationFormat>‫הצגה על המסך (4:3)</PresentationFormat>
  <Paragraphs>167</Paragraphs>
  <Slides>7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7</vt:i4>
      </vt:variant>
    </vt:vector>
  </HeadingPairs>
  <TitlesOfParts>
    <vt:vector size="13" baseType="lpstr">
      <vt:lpstr>David</vt:lpstr>
      <vt:lpstr>Levenim MT</vt:lpstr>
      <vt:lpstr>Tw Cen MT</vt:lpstr>
      <vt:lpstr>Tw Cen MT Condensed</vt:lpstr>
      <vt:lpstr>Wingdings 3</vt:lpstr>
      <vt:lpstr>אינטגרל</vt:lpstr>
      <vt:lpstr>מצגת של PowerPoint‏</vt:lpstr>
      <vt:lpstr>המספרים 1-10: </vt:lpstr>
      <vt:lpstr>המספרים 11-19:</vt:lpstr>
      <vt:lpstr>כללים חשובים:</vt:lpstr>
      <vt:lpstr>כללים חשובים – המשך:</vt:lpstr>
      <vt:lpstr>כללים חשובים – המשך: </vt:lpstr>
      <vt:lpstr>תרגילים בנושא עשרות ,יחידות ו-פי: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עבודה בלשון :  שם המספר</dc:title>
  <dc:creator>מירזיוב</dc:creator>
  <cp:lastModifiedBy>nivenmsarwe@gmail.com</cp:lastModifiedBy>
  <cp:revision>60</cp:revision>
  <dcterms:created xsi:type="dcterms:W3CDTF">2014-11-30T18:14:51Z</dcterms:created>
  <dcterms:modified xsi:type="dcterms:W3CDTF">2020-09-24T17:06:58Z</dcterms:modified>
</cp:coreProperties>
</file>