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5" d="100"/>
          <a:sy n="75"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viewProps" Target="viewProps.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1780959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תמונה פנורמית עם כיתוב">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1288231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he-IL"/>
              <a:t>לחץ כדי לערוך סגנון כותרת של תבנית בסיס</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1769268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he-IL"/>
              <a:t>לחץ כדי לערוך סגנון כותרת של תבנית בסיס</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17450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he-IL"/>
              <a:t>לחץ כדי לערוך סגנון כותרת של תבנית בסיס</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4286752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עמודות">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he-IL"/>
              <a:t>לחץ כדי לערוך סגנון כותרת של תבנית בסיס</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3" name="Date Placeholder 2"/>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174610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עמודת 3 תמונות">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he-IL"/>
              <a:t>לחץ כדי לערוך סגנון כותרת של תבנית בסיס</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הסמל כדי להוסיף תמונה</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3" name="Date Placeholder 2"/>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39034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3066899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he-IL"/>
              <a:t>לחץ כדי לערוך סגנון כותרת של תבנית בסיס</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1701731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58302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לחץ כדי לערוך סגנונות טקסט של תבנית בסיס</a:t>
            </a:r>
          </a:p>
        </p:txBody>
      </p:sp>
      <p:sp>
        <p:nvSpPr>
          <p:cNvPr id="4" name="Date Placeholder 3"/>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3827617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he-IL"/>
              <a:t>לחץ כדי לערוך סגנון כותרת של תבנית בסיס</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89038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12" name="Content Placeholder 3"/>
          <p:cNvSpPr>
            <a:spLocks noGrp="1"/>
          </p:cNvSpPr>
          <p:nvPr>
            <p:ph sz="quarter" idx="13"/>
          </p:nvPr>
        </p:nvSpPr>
        <p:spPr>
          <a:xfrm>
            <a:off x="913774" y="3051012"/>
            <a:ext cx="5106027" cy="2740187"/>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13" name="Content Placeholder 5"/>
          <p:cNvSpPr>
            <a:spLocks noGrp="1"/>
          </p:cNvSpPr>
          <p:nvPr>
            <p:ph sz="quarter" idx="14"/>
          </p:nvPr>
        </p:nvSpPr>
        <p:spPr>
          <a:xfrm>
            <a:off x="6172200" y="3051012"/>
            <a:ext cx="5105401" cy="2740187"/>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1986344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2623903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2172964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he-IL"/>
              <a:t>לחץ כדי לערוך סגנון כותרת של תבנית בסיס</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412477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A51B4B99-779D-4385-B5EB-4F3848423DED}" type="datetimeFigureOut">
              <a:rPr lang="he-IL" smtClean="0"/>
              <a:t>כ"ז/טבת/תשפ"א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8382B99-6A7E-4495-B418-F9C302FA91EA}" type="slidenum">
              <a:rPr lang="he-IL" smtClean="0"/>
              <a:t>‹#›</a:t>
            </a:fld>
            <a:endParaRPr lang="he-IL"/>
          </a:p>
        </p:txBody>
      </p:sp>
    </p:spTree>
    <p:extLst>
      <p:ext uri="{BB962C8B-B14F-4D97-AF65-F5344CB8AC3E}">
        <p14:creationId xmlns:p14="http://schemas.microsoft.com/office/powerpoint/2010/main" val="2761487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51B4B99-779D-4385-B5EB-4F3848423DED}" type="datetimeFigureOut">
              <a:rPr lang="he-IL" smtClean="0"/>
              <a:t>כ"ז/טבת/תשפ"א</a:t>
            </a:fld>
            <a:endParaRPr lang="he-IL"/>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he-IL"/>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48382B99-6A7E-4495-B418-F9C302FA91EA}" type="slidenum">
              <a:rPr lang="he-IL" smtClean="0"/>
              <a:t>‹#›</a:t>
            </a:fld>
            <a:endParaRPr lang="he-IL"/>
          </a:p>
        </p:txBody>
      </p:sp>
    </p:spTree>
    <p:extLst>
      <p:ext uri="{BB962C8B-B14F-4D97-AF65-F5344CB8AC3E}">
        <p14:creationId xmlns:p14="http://schemas.microsoft.com/office/powerpoint/2010/main" val="280912370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 /><Relationship Id="rId2" Type="http://schemas.openxmlformats.org/officeDocument/2006/relationships/image" Target="../media/image4.jpeg" /><Relationship Id="rId1" Type="http://schemas.openxmlformats.org/officeDocument/2006/relationships/slideLayout" Target="../slideLayouts/slideLayout7.xml" /><Relationship Id="rId6" Type="http://schemas.openxmlformats.org/officeDocument/2006/relationships/image" Target="../media/image8.jpeg" /><Relationship Id="rId5" Type="http://schemas.openxmlformats.org/officeDocument/2006/relationships/image" Target="../media/image7.jpeg" /><Relationship Id="rId4" Type="http://schemas.openxmlformats.org/officeDocument/2006/relationships/image" Target="../media/image6.jpeg" /></Relationships>
</file>

<file path=ppt/slides/_rels/slide10.xml.rels><?xml version="1.0" encoding="UTF-8" standalone="yes"?>
<Relationships xmlns="http://schemas.openxmlformats.org/package/2006/relationships"><Relationship Id="rId2" Type="http://schemas.openxmlformats.org/officeDocument/2006/relationships/image" Target="../media/image17.jpeg" /><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2" Type="http://schemas.openxmlformats.org/officeDocument/2006/relationships/image" Target="../media/image18.jpeg" /><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13.jpeg" /><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2" Type="http://schemas.openxmlformats.org/officeDocument/2006/relationships/image" Target="../media/image14.jpeg" /><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2" Type="http://schemas.openxmlformats.org/officeDocument/2006/relationships/image" Target="../media/image15.jpeg" /><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2" Type="http://schemas.openxmlformats.org/officeDocument/2006/relationships/image" Target="../media/image16.jpeg"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شخصيات رياضية مشهورة – مفهر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9241" y="3114869"/>
            <a:ext cx="2511425" cy="204787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موضوع تعبير عن شخصيات رياضية عالمية | ملزمتي"/>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5765" y="4697412"/>
            <a:ext cx="2549525" cy="204787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هل يرحل محمد صلاح من ليفربول في سوق الانتقالات؟ | Goal.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56755" y="4714875"/>
            <a:ext cx="24511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ناديا كومانشي ... أسطورة الجمباز .. وأصغر بطلة في تاريخ الأولمبياد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620" y="4711700"/>
            <a:ext cx="2562225" cy="198437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كيربر أول لاعبة تنس ألمانية بعد غراف في صدارة الترتيب العالمي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621" y="-42863"/>
            <a:ext cx="4079480" cy="4757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650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5994400" y="635000"/>
            <a:ext cx="5765800" cy="62230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مايكل جوردن</a:t>
            </a:r>
          </a:p>
          <a:p>
            <a:pPr algn="ctr"/>
            <a:r>
              <a:rPr lang="ar-LB" sz="2800" b="1" dirty="0">
                <a:solidFill>
                  <a:schemeClr val="tx1"/>
                </a:solidFill>
              </a:rPr>
              <a:t>لاعب كرة سلة</a:t>
            </a:r>
          </a:p>
          <a:p>
            <a:pPr algn="ctr"/>
            <a:r>
              <a:rPr lang="ar-LB" sz="2800" b="1" dirty="0">
                <a:solidFill>
                  <a:schemeClr val="tx1"/>
                </a:solidFill>
              </a:rPr>
              <a:t>العمر: 57</a:t>
            </a:r>
          </a:p>
          <a:p>
            <a:pPr algn="ctr"/>
            <a:r>
              <a:rPr lang="ar-LB" sz="2800" b="1" dirty="0">
                <a:solidFill>
                  <a:schemeClr val="tx1"/>
                </a:solidFill>
              </a:rPr>
              <a:t>الجنسية : اميركا</a:t>
            </a:r>
          </a:p>
          <a:p>
            <a:pPr algn="ctr"/>
            <a:r>
              <a:rPr lang="ar-LB" sz="2800" b="1" dirty="0">
                <a:solidFill>
                  <a:schemeClr val="tx1"/>
                </a:solidFill>
              </a:rPr>
              <a:t>الفريق : </a:t>
            </a:r>
            <a:r>
              <a:rPr lang="en-US" sz="2800" b="1" dirty="0">
                <a:solidFill>
                  <a:schemeClr val="tx1"/>
                </a:solidFill>
              </a:rPr>
              <a:t>Chicago Bulls</a:t>
            </a:r>
            <a:r>
              <a:rPr lang="ar-LB" sz="2800" b="1" dirty="0">
                <a:solidFill>
                  <a:schemeClr val="tx1"/>
                </a:solidFill>
              </a:rPr>
              <a:t> شيكاغو بولز  </a:t>
            </a:r>
          </a:p>
          <a:p>
            <a:pPr algn="ctr"/>
            <a:r>
              <a:rPr lang="ar-LB" sz="2800" b="1" dirty="0">
                <a:solidFill>
                  <a:schemeClr val="tx1"/>
                </a:solidFill>
              </a:rPr>
              <a:t>تاريخ الميلاد : </a:t>
            </a:r>
            <a:r>
              <a:rPr lang="he-IL" sz="2800" b="1" dirty="0">
                <a:solidFill>
                  <a:schemeClr val="tx1"/>
                </a:solidFill>
              </a:rPr>
              <a:t>17/2/1963</a:t>
            </a:r>
            <a:endParaRPr lang="ar-LB" sz="2800" b="1" dirty="0">
              <a:solidFill>
                <a:schemeClr val="tx1"/>
              </a:solidFill>
            </a:endParaRPr>
          </a:p>
          <a:p>
            <a:pPr algn="ctr"/>
            <a:r>
              <a:rPr lang="ar-LB" sz="2800" b="1" dirty="0">
                <a:solidFill>
                  <a:schemeClr val="tx1"/>
                </a:solidFill>
              </a:rPr>
              <a:t>الطول : 1.98</a:t>
            </a:r>
          </a:p>
          <a:p>
            <a:pPr algn="ctr"/>
            <a:r>
              <a:rPr lang="ar-LB" sz="2800" b="1" dirty="0">
                <a:solidFill>
                  <a:schemeClr val="tx1"/>
                </a:solidFill>
              </a:rPr>
              <a:t>اول لاعب في العالم يسجل أكثر من 3000 نقطة في موسم واحد</a:t>
            </a:r>
          </a:p>
        </p:txBody>
      </p:sp>
      <p:pic>
        <p:nvPicPr>
          <p:cNvPr id="10242" name="Picture 2" descr="مايكل جوردن .. أسطورة السلة العالمية .. سجل مشرف من البطولا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5000"/>
            <a:ext cx="5626100" cy="622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400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down)">
                                      <p:cBhvr>
                                        <p:cTn id="7" dur="580">
                                          <p:stCondLst>
                                            <p:cond delay="0"/>
                                          </p:stCondLst>
                                        </p:cTn>
                                        <p:tgtEl>
                                          <p:spTgt spid="10242"/>
                                        </p:tgtEl>
                                      </p:cBhvr>
                                    </p:animEffect>
                                    <p:anim calcmode="lin" valueType="num">
                                      <p:cBhvr>
                                        <p:cTn id="8" dur="1822" tmFilter="0,0; 0.14,0.36; 0.43,0.73; 0.71,0.91; 1.0,1.0">
                                          <p:stCondLst>
                                            <p:cond delay="0"/>
                                          </p:stCondLst>
                                        </p:cTn>
                                        <p:tgtEl>
                                          <p:spTgt spid="1024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4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4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4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42"/>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42"/>
                                        </p:tgtEl>
                                      </p:cBhvr>
                                      <p:to x="100000" y="60000"/>
                                    </p:animScale>
                                    <p:animScale>
                                      <p:cBhvr>
                                        <p:cTn id="14" dur="166" decel="50000">
                                          <p:stCondLst>
                                            <p:cond delay="676"/>
                                          </p:stCondLst>
                                        </p:cTn>
                                        <p:tgtEl>
                                          <p:spTgt spid="10242"/>
                                        </p:tgtEl>
                                      </p:cBhvr>
                                      <p:to x="100000" y="100000"/>
                                    </p:animScale>
                                    <p:animScale>
                                      <p:cBhvr>
                                        <p:cTn id="15" dur="26">
                                          <p:stCondLst>
                                            <p:cond delay="1312"/>
                                          </p:stCondLst>
                                        </p:cTn>
                                        <p:tgtEl>
                                          <p:spTgt spid="10242"/>
                                        </p:tgtEl>
                                      </p:cBhvr>
                                      <p:to x="100000" y="80000"/>
                                    </p:animScale>
                                    <p:animScale>
                                      <p:cBhvr>
                                        <p:cTn id="16" dur="166" decel="50000">
                                          <p:stCondLst>
                                            <p:cond delay="1338"/>
                                          </p:stCondLst>
                                        </p:cTn>
                                        <p:tgtEl>
                                          <p:spTgt spid="10242"/>
                                        </p:tgtEl>
                                      </p:cBhvr>
                                      <p:to x="100000" y="100000"/>
                                    </p:animScale>
                                    <p:animScale>
                                      <p:cBhvr>
                                        <p:cTn id="17" dur="26">
                                          <p:stCondLst>
                                            <p:cond delay="1642"/>
                                          </p:stCondLst>
                                        </p:cTn>
                                        <p:tgtEl>
                                          <p:spTgt spid="10242"/>
                                        </p:tgtEl>
                                      </p:cBhvr>
                                      <p:to x="100000" y="90000"/>
                                    </p:animScale>
                                    <p:animScale>
                                      <p:cBhvr>
                                        <p:cTn id="18" dur="166" decel="50000">
                                          <p:stCondLst>
                                            <p:cond delay="1668"/>
                                          </p:stCondLst>
                                        </p:cTn>
                                        <p:tgtEl>
                                          <p:spTgt spid="10242"/>
                                        </p:tgtEl>
                                      </p:cBhvr>
                                      <p:to x="100000" y="100000"/>
                                    </p:animScale>
                                    <p:animScale>
                                      <p:cBhvr>
                                        <p:cTn id="19" dur="26">
                                          <p:stCondLst>
                                            <p:cond delay="1808"/>
                                          </p:stCondLst>
                                        </p:cTn>
                                        <p:tgtEl>
                                          <p:spTgt spid="10242"/>
                                        </p:tgtEl>
                                      </p:cBhvr>
                                      <p:to x="100000" y="95000"/>
                                    </p:animScale>
                                    <p:animScale>
                                      <p:cBhvr>
                                        <p:cTn id="20" dur="166" decel="50000">
                                          <p:stCondLst>
                                            <p:cond delay="1834"/>
                                          </p:stCondLst>
                                        </p:cTn>
                                        <p:tgtEl>
                                          <p:spTgt spid="1024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heel(1)">
                                      <p:cBhvr>
                                        <p:cTn id="2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6667500" y="495300"/>
            <a:ext cx="5308600" cy="63627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3200" b="1" dirty="0">
                <a:solidFill>
                  <a:schemeClr val="tx1"/>
                </a:solidFill>
              </a:rPr>
              <a:t>الاسم : </a:t>
            </a:r>
            <a:r>
              <a:rPr lang="ar-LB" sz="3200" b="1" dirty="0" err="1">
                <a:solidFill>
                  <a:schemeClr val="tx1"/>
                </a:solidFill>
              </a:rPr>
              <a:t>نيمار</a:t>
            </a:r>
            <a:r>
              <a:rPr lang="ar-LB" sz="3200" b="1" dirty="0">
                <a:solidFill>
                  <a:schemeClr val="tx1"/>
                </a:solidFill>
              </a:rPr>
              <a:t> </a:t>
            </a:r>
            <a:r>
              <a:rPr lang="ar-LB" sz="3200" b="1" dirty="0" err="1">
                <a:solidFill>
                  <a:schemeClr val="tx1"/>
                </a:solidFill>
              </a:rPr>
              <a:t>دا</a:t>
            </a:r>
            <a:r>
              <a:rPr lang="ar-LB" sz="3200" b="1" dirty="0">
                <a:solidFill>
                  <a:schemeClr val="tx1"/>
                </a:solidFill>
              </a:rPr>
              <a:t> سيلفا </a:t>
            </a:r>
          </a:p>
          <a:p>
            <a:pPr algn="ctr"/>
            <a:r>
              <a:rPr lang="ar-LB" sz="3200" b="1" dirty="0">
                <a:solidFill>
                  <a:schemeClr val="tx1"/>
                </a:solidFill>
              </a:rPr>
              <a:t>العمر: 28</a:t>
            </a:r>
          </a:p>
          <a:p>
            <a:pPr algn="ctr"/>
            <a:r>
              <a:rPr lang="ar-LB" sz="3200" b="1" dirty="0">
                <a:solidFill>
                  <a:schemeClr val="tx1"/>
                </a:solidFill>
              </a:rPr>
              <a:t>الجنسية : البرازيل</a:t>
            </a:r>
          </a:p>
          <a:p>
            <a:pPr algn="ctr"/>
            <a:r>
              <a:rPr lang="ar-LB" sz="3200" b="1" dirty="0">
                <a:solidFill>
                  <a:schemeClr val="tx1"/>
                </a:solidFill>
              </a:rPr>
              <a:t>الفريق : باريس سان جرمان - فرنسا</a:t>
            </a:r>
          </a:p>
          <a:p>
            <a:pPr algn="ctr"/>
            <a:r>
              <a:rPr lang="ar-LB" sz="3200" b="1" dirty="0">
                <a:solidFill>
                  <a:schemeClr val="tx1"/>
                </a:solidFill>
              </a:rPr>
              <a:t>تاريخ الميلاد : 5/2/1992</a:t>
            </a:r>
          </a:p>
          <a:p>
            <a:pPr algn="ctr"/>
            <a:r>
              <a:rPr lang="ar-LB" sz="3200" b="1" dirty="0">
                <a:solidFill>
                  <a:schemeClr val="tx1"/>
                </a:solidFill>
              </a:rPr>
              <a:t>الطول : 1.75</a:t>
            </a:r>
          </a:p>
          <a:p>
            <a:pPr algn="ctr"/>
            <a:r>
              <a:rPr lang="ar-LB" sz="3200" b="1" dirty="0">
                <a:solidFill>
                  <a:schemeClr val="tx1"/>
                </a:solidFill>
              </a:rPr>
              <a:t>الوزن : 65 كغم</a:t>
            </a:r>
          </a:p>
          <a:p>
            <a:pPr algn="ctr"/>
            <a:r>
              <a:rPr lang="ar-LB" sz="3200" b="1" dirty="0">
                <a:solidFill>
                  <a:schemeClr val="tx1"/>
                </a:solidFill>
              </a:rPr>
              <a:t>الوظيفة في الفريق : مهاجم</a:t>
            </a:r>
            <a:endParaRPr lang="he-IL" sz="3200" b="1" dirty="0">
              <a:solidFill>
                <a:schemeClr val="tx1"/>
              </a:solidFill>
            </a:endParaRPr>
          </a:p>
        </p:txBody>
      </p:sp>
      <p:pic>
        <p:nvPicPr>
          <p:cNvPr id="11268" name="Picture 4" descr="تقارير: برشلونة يريد استعادة نيمار من أجل عيون ميسي - بطول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0" y="495300"/>
            <a:ext cx="6232525" cy="636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987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barn(inVertical)">
                                      <p:cBhvr>
                                        <p:cTn id="7" dur="500"/>
                                        <p:tgtEl>
                                          <p:spTgt spid="1126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2235200" y="965200"/>
            <a:ext cx="8839200" cy="49276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3600" b="1" dirty="0">
                <a:solidFill>
                  <a:schemeClr val="tx1"/>
                </a:solidFill>
              </a:rPr>
              <a:t>المهمة :</a:t>
            </a:r>
          </a:p>
          <a:p>
            <a:pPr algn="ctr"/>
            <a:r>
              <a:rPr lang="ar-LB" sz="3600" b="1" dirty="0">
                <a:solidFill>
                  <a:schemeClr val="tx1"/>
                </a:solidFill>
              </a:rPr>
              <a:t>عزيزي الطالب بعد ان تعرفت على 10 شخصيات رياضية عالمية ,عليك ان تختار شخصية رياضية تحبها (شخصية رياضية لم تذكر في العارضة) وقم بتعريفنا عليها ولك جزيل الشكر ...</a:t>
            </a:r>
          </a:p>
          <a:p>
            <a:pPr algn="ctr"/>
            <a:r>
              <a:rPr lang="ar-LB" sz="3600" b="1" dirty="0">
                <a:solidFill>
                  <a:schemeClr val="tx1"/>
                </a:solidFill>
              </a:rPr>
              <a:t>قم برفع الشخصية الرياضية على </a:t>
            </a:r>
            <a:r>
              <a:rPr lang="ar-LB" sz="3600" b="1" dirty="0" err="1">
                <a:solidFill>
                  <a:schemeClr val="tx1"/>
                </a:solidFill>
              </a:rPr>
              <a:t>الكلاسروم</a:t>
            </a:r>
            <a:r>
              <a:rPr lang="ar-LB" sz="3600" b="1" dirty="0">
                <a:solidFill>
                  <a:schemeClr val="tx1"/>
                </a:solidFill>
              </a:rPr>
              <a:t> في خانة التعليقات.</a:t>
            </a:r>
          </a:p>
          <a:p>
            <a:pPr algn="ctr"/>
            <a:endParaRPr lang="he-IL" sz="3600" b="1" dirty="0">
              <a:solidFill>
                <a:schemeClr val="tx1"/>
              </a:solidFill>
            </a:endParaRPr>
          </a:p>
        </p:txBody>
      </p:sp>
    </p:spTree>
    <p:extLst>
      <p:ext uri="{BB962C8B-B14F-4D97-AF65-F5344CB8AC3E}">
        <p14:creationId xmlns:p14="http://schemas.microsoft.com/office/powerpoint/2010/main" val="359475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ميسي..موضوع منافسة جديدة بين الإمارات وقطر؟ | رياضة | تقارير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1662"/>
            <a:ext cx="6667500" cy="5456238"/>
          </a:xfrm>
          <a:prstGeom prst="rect">
            <a:avLst/>
          </a:prstGeom>
          <a:noFill/>
          <a:extLst>
            <a:ext uri="{909E8E84-426E-40DD-AFC4-6F175D3DCCD1}">
              <a14:hiddenFill xmlns:a14="http://schemas.microsoft.com/office/drawing/2010/main">
                <a:solidFill>
                  <a:srgbClr val="FFFFFF"/>
                </a:solidFill>
              </a14:hiddenFill>
            </a:ext>
          </a:extLst>
        </p:spPr>
      </p:pic>
      <p:sp>
        <p:nvSpPr>
          <p:cNvPr id="2" name="מסגרת משופעת 1"/>
          <p:cNvSpPr/>
          <p:nvPr/>
        </p:nvSpPr>
        <p:spPr>
          <a:xfrm>
            <a:off x="6946900" y="601662"/>
            <a:ext cx="4445000" cy="5456238"/>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ليونيل ميسي</a:t>
            </a:r>
          </a:p>
          <a:p>
            <a:pPr algn="ctr"/>
            <a:r>
              <a:rPr lang="ar-LB" sz="2800" b="1" dirty="0">
                <a:solidFill>
                  <a:schemeClr val="tx1"/>
                </a:solidFill>
              </a:rPr>
              <a:t>العمر: 32</a:t>
            </a:r>
          </a:p>
          <a:p>
            <a:pPr algn="ctr"/>
            <a:r>
              <a:rPr lang="ar-LB" sz="2800" b="1" dirty="0">
                <a:solidFill>
                  <a:schemeClr val="tx1"/>
                </a:solidFill>
              </a:rPr>
              <a:t>الجنسية : الارجنتين</a:t>
            </a:r>
          </a:p>
          <a:p>
            <a:pPr algn="ctr"/>
            <a:r>
              <a:rPr lang="ar-LB" sz="2800" b="1" dirty="0">
                <a:solidFill>
                  <a:schemeClr val="tx1"/>
                </a:solidFill>
              </a:rPr>
              <a:t>الفريق : برشلونة  -  اسبانيا</a:t>
            </a:r>
          </a:p>
          <a:p>
            <a:pPr algn="ctr"/>
            <a:r>
              <a:rPr lang="ar-LB" sz="2800" b="1" dirty="0">
                <a:solidFill>
                  <a:schemeClr val="tx1"/>
                </a:solidFill>
              </a:rPr>
              <a:t>تاريخ الميلاد : 24/6/1987</a:t>
            </a:r>
          </a:p>
          <a:p>
            <a:pPr algn="ctr"/>
            <a:r>
              <a:rPr lang="ar-LB" sz="2800" b="1" dirty="0">
                <a:solidFill>
                  <a:schemeClr val="tx1"/>
                </a:solidFill>
              </a:rPr>
              <a:t>الطول : 1.70</a:t>
            </a:r>
          </a:p>
          <a:p>
            <a:pPr algn="ctr"/>
            <a:r>
              <a:rPr lang="ar-LB" sz="2800" b="1" dirty="0">
                <a:solidFill>
                  <a:schemeClr val="tx1"/>
                </a:solidFill>
              </a:rPr>
              <a:t>الوزن : 79 كغم</a:t>
            </a:r>
          </a:p>
          <a:p>
            <a:pPr algn="ctr"/>
            <a:r>
              <a:rPr lang="ar-LB" sz="2800" b="1" dirty="0">
                <a:solidFill>
                  <a:schemeClr val="tx1"/>
                </a:solidFill>
              </a:rPr>
              <a:t>الوظيفة في الفريق : مهاجم</a:t>
            </a:r>
            <a:endParaRPr lang="he-IL" sz="2800" b="1" dirty="0">
              <a:solidFill>
                <a:schemeClr val="tx1"/>
              </a:solidFill>
            </a:endParaRPr>
          </a:p>
        </p:txBody>
      </p:sp>
    </p:spTree>
    <p:extLst>
      <p:ext uri="{BB962C8B-B14F-4D97-AF65-F5344CB8AC3E}">
        <p14:creationId xmlns:p14="http://schemas.microsoft.com/office/powerpoint/2010/main" val="361476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6743700" y="698500"/>
            <a:ext cx="4826000" cy="57658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a:t>
            </a:r>
            <a:r>
              <a:rPr lang="ar-LB" sz="2800" b="1" dirty="0" err="1">
                <a:solidFill>
                  <a:schemeClr val="tx1"/>
                </a:solidFill>
              </a:rPr>
              <a:t>كرستيانو</a:t>
            </a:r>
            <a:r>
              <a:rPr lang="ar-LB" sz="2800" b="1" dirty="0">
                <a:solidFill>
                  <a:schemeClr val="tx1"/>
                </a:solidFill>
              </a:rPr>
              <a:t> رونالدو</a:t>
            </a:r>
          </a:p>
          <a:p>
            <a:pPr algn="ctr"/>
            <a:r>
              <a:rPr lang="ar-LB" sz="2800" b="1" dirty="0">
                <a:solidFill>
                  <a:schemeClr val="tx1"/>
                </a:solidFill>
              </a:rPr>
              <a:t>العمر: 35</a:t>
            </a:r>
          </a:p>
          <a:p>
            <a:pPr algn="ctr"/>
            <a:r>
              <a:rPr lang="ar-LB" sz="2800" b="1" dirty="0">
                <a:solidFill>
                  <a:schemeClr val="tx1"/>
                </a:solidFill>
              </a:rPr>
              <a:t>الجنسية : البرتغال</a:t>
            </a:r>
          </a:p>
          <a:p>
            <a:pPr algn="ctr"/>
            <a:r>
              <a:rPr lang="ar-LB" sz="2800" b="1" dirty="0">
                <a:solidFill>
                  <a:schemeClr val="tx1"/>
                </a:solidFill>
              </a:rPr>
              <a:t>الفريق : </a:t>
            </a:r>
            <a:r>
              <a:rPr lang="ar-LB" sz="2800" b="1" dirty="0" err="1">
                <a:solidFill>
                  <a:schemeClr val="tx1"/>
                </a:solidFill>
              </a:rPr>
              <a:t>يوفينتوس</a:t>
            </a:r>
            <a:r>
              <a:rPr lang="ar-LB" sz="2800" b="1" dirty="0">
                <a:solidFill>
                  <a:schemeClr val="tx1"/>
                </a:solidFill>
              </a:rPr>
              <a:t> – إيطاليا</a:t>
            </a:r>
          </a:p>
          <a:p>
            <a:pPr algn="ctr"/>
            <a:r>
              <a:rPr lang="ar-LB" sz="2800" b="1" dirty="0">
                <a:solidFill>
                  <a:schemeClr val="tx1"/>
                </a:solidFill>
              </a:rPr>
              <a:t>تاريخ الميلاد : 5/2/1985</a:t>
            </a:r>
          </a:p>
          <a:p>
            <a:pPr algn="ctr"/>
            <a:r>
              <a:rPr lang="ar-LB" sz="2800" b="1" dirty="0">
                <a:solidFill>
                  <a:schemeClr val="tx1"/>
                </a:solidFill>
              </a:rPr>
              <a:t>الطول : 1.87</a:t>
            </a:r>
          </a:p>
          <a:p>
            <a:pPr algn="ctr"/>
            <a:r>
              <a:rPr lang="ar-LB" sz="2800" b="1" dirty="0">
                <a:solidFill>
                  <a:schemeClr val="tx1"/>
                </a:solidFill>
              </a:rPr>
              <a:t>الوزن : 80 كغم</a:t>
            </a:r>
          </a:p>
          <a:p>
            <a:pPr algn="ctr"/>
            <a:r>
              <a:rPr lang="ar-LB" sz="2800" b="1" dirty="0">
                <a:solidFill>
                  <a:schemeClr val="tx1"/>
                </a:solidFill>
              </a:rPr>
              <a:t>الوظيفة في الفريق : مهاجم</a:t>
            </a:r>
            <a:endParaRPr lang="he-IL" sz="2800" b="1" dirty="0">
              <a:solidFill>
                <a:schemeClr val="tx1"/>
              </a:solidFill>
            </a:endParaRPr>
          </a:p>
        </p:txBody>
      </p:sp>
      <p:pic>
        <p:nvPicPr>
          <p:cNvPr id="3074" name="Picture 2" descr="Cristiano Ronaldo Discusses Coronavirus During Isolation in Portug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98500"/>
            <a:ext cx="6385891" cy="576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16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fltVal val="0"/>
                                          </p:val>
                                        </p:tav>
                                        <p:tav tm="100000">
                                          <p:val>
                                            <p:strVal val="#ppt_w"/>
                                          </p:val>
                                        </p:tav>
                                      </p:tavLst>
                                    </p:anim>
                                    <p:anim calcmode="lin" valueType="num">
                                      <p:cBhvr>
                                        <p:cTn id="8" dur="1000" fill="hold"/>
                                        <p:tgtEl>
                                          <p:spTgt spid="3074"/>
                                        </p:tgtEl>
                                        <p:attrNameLst>
                                          <p:attrName>ppt_h</p:attrName>
                                        </p:attrNameLst>
                                      </p:cBhvr>
                                      <p:tavLst>
                                        <p:tav tm="0">
                                          <p:val>
                                            <p:fltVal val="0"/>
                                          </p:val>
                                        </p:tav>
                                        <p:tav tm="100000">
                                          <p:val>
                                            <p:strVal val="#ppt_h"/>
                                          </p:val>
                                        </p:tav>
                                      </p:tavLst>
                                    </p:anim>
                                    <p:anim calcmode="lin" valueType="num">
                                      <p:cBhvr>
                                        <p:cTn id="9" dur="1000" fill="hold"/>
                                        <p:tgtEl>
                                          <p:spTgt spid="3074"/>
                                        </p:tgtEl>
                                        <p:attrNameLst>
                                          <p:attrName>style.rotation</p:attrName>
                                        </p:attrNameLst>
                                      </p:cBhvr>
                                      <p:tavLst>
                                        <p:tav tm="0">
                                          <p:val>
                                            <p:fltVal val="90"/>
                                          </p:val>
                                        </p:tav>
                                        <p:tav tm="100000">
                                          <p:val>
                                            <p:fltVal val="0"/>
                                          </p:val>
                                        </p:tav>
                                      </p:tavLst>
                                    </p:anim>
                                    <p:animEffect transition="in" filter="fade">
                                      <p:cBhvr>
                                        <p:cTn id="10" dur="10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6467061" y="675862"/>
            <a:ext cx="5221356" cy="5599044"/>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توماس مولر</a:t>
            </a:r>
          </a:p>
          <a:p>
            <a:pPr algn="ctr"/>
            <a:r>
              <a:rPr lang="ar-LB" sz="2800" b="1" dirty="0">
                <a:solidFill>
                  <a:schemeClr val="tx1"/>
                </a:solidFill>
              </a:rPr>
              <a:t>العمر: 31</a:t>
            </a:r>
          </a:p>
          <a:p>
            <a:pPr algn="ctr"/>
            <a:r>
              <a:rPr lang="ar-LB" sz="2800" b="1" dirty="0">
                <a:solidFill>
                  <a:schemeClr val="tx1"/>
                </a:solidFill>
              </a:rPr>
              <a:t>الجنسية : المانيا</a:t>
            </a:r>
          </a:p>
          <a:p>
            <a:pPr algn="ctr"/>
            <a:r>
              <a:rPr lang="ar-LB" sz="2800" b="1" dirty="0">
                <a:solidFill>
                  <a:schemeClr val="tx1"/>
                </a:solidFill>
              </a:rPr>
              <a:t>الفريق : بايرن ميونخ – الماني</a:t>
            </a:r>
          </a:p>
          <a:p>
            <a:pPr algn="ctr"/>
            <a:r>
              <a:rPr lang="ar-LB" sz="2800" b="1" dirty="0">
                <a:solidFill>
                  <a:schemeClr val="tx1"/>
                </a:solidFill>
              </a:rPr>
              <a:t>تاريخ الميلاد : 13/9/1989</a:t>
            </a:r>
          </a:p>
          <a:p>
            <a:pPr algn="ctr"/>
            <a:r>
              <a:rPr lang="ar-LB" sz="2800" b="1" dirty="0">
                <a:solidFill>
                  <a:schemeClr val="tx1"/>
                </a:solidFill>
              </a:rPr>
              <a:t>الطول : 1.86</a:t>
            </a:r>
          </a:p>
          <a:p>
            <a:pPr algn="ctr"/>
            <a:r>
              <a:rPr lang="ar-LB" sz="2800" b="1" dirty="0">
                <a:solidFill>
                  <a:schemeClr val="tx1"/>
                </a:solidFill>
              </a:rPr>
              <a:t>الوزن : 80 كغم</a:t>
            </a:r>
          </a:p>
          <a:p>
            <a:pPr algn="ctr"/>
            <a:r>
              <a:rPr lang="ar-LB" sz="2800" b="1" dirty="0">
                <a:solidFill>
                  <a:schemeClr val="tx1"/>
                </a:solidFill>
              </a:rPr>
              <a:t>الوظيفة في الفريق : مهاجم</a:t>
            </a:r>
            <a:endParaRPr lang="he-IL" sz="2800" b="1" dirty="0">
              <a:solidFill>
                <a:schemeClr val="tx1"/>
              </a:solidFill>
            </a:endParaRPr>
          </a:p>
        </p:txBody>
      </p:sp>
      <p:pic>
        <p:nvPicPr>
          <p:cNvPr id="4098" name="Picture 2" descr="نجم كوتينيو الصاعد يجمد مولر على مقاعد البدلاء | رياضة | تقارير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75862"/>
            <a:ext cx="5847660" cy="5599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844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inVertic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6629400" y="571500"/>
            <a:ext cx="4864100" cy="59817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400" b="1" dirty="0">
                <a:solidFill>
                  <a:schemeClr val="tx1"/>
                </a:solidFill>
              </a:rPr>
              <a:t>الاسم : ناديا </a:t>
            </a:r>
            <a:r>
              <a:rPr lang="ar-LB" sz="2400" b="1" dirty="0" err="1">
                <a:solidFill>
                  <a:schemeClr val="tx1"/>
                </a:solidFill>
              </a:rPr>
              <a:t>كومانتشي</a:t>
            </a:r>
            <a:endParaRPr lang="ar-LB" sz="2400" b="1" dirty="0">
              <a:solidFill>
                <a:schemeClr val="tx1"/>
              </a:solidFill>
            </a:endParaRPr>
          </a:p>
          <a:p>
            <a:pPr algn="ctr"/>
            <a:r>
              <a:rPr lang="ar-LB" sz="2400" b="1" dirty="0">
                <a:solidFill>
                  <a:schemeClr val="tx1"/>
                </a:solidFill>
              </a:rPr>
              <a:t>العمر: 64</a:t>
            </a:r>
          </a:p>
          <a:p>
            <a:pPr algn="ctr"/>
            <a:r>
              <a:rPr lang="ar-LB" sz="2400" b="1" dirty="0">
                <a:solidFill>
                  <a:schemeClr val="tx1"/>
                </a:solidFill>
              </a:rPr>
              <a:t>الجنسية : رومانيا</a:t>
            </a:r>
          </a:p>
          <a:p>
            <a:pPr algn="ctr"/>
            <a:r>
              <a:rPr lang="ar-LB" sz="2400" b="1" dirty="0">
                <a:solidFill>
                  <a:schemeClr val="tx1"/>
                </a:solidFill>
              </a:rPr>
              <a:t>الفريق : المنتخب الروماني لرياضة الجمباز.</a:t>
            </a:r>
          </a:p>
          <a:p>
            <a:pPr algn="ctr"/>
            <a:r>
              <a:rPr lang="ar-LB" sz="2400" b="1" dirty="0">
                <a:solidFill>
                  <a:schemeClr val="tx1"/>
                </a:solidFill>
              </a:rPr>
              <a:t>تاريخ الميلاد : 12/11/1961</a:t>
            </a:r>
          </a:p>
          <a:p>
            <a:pPr algn="ctr"/>
            <a:r>
              <a:rPr lang="ar-LB" sz="2400" b="1" dirty="0">
                <a:solidFill>
                  <a:schemeClr val="tx1"/>
                </a:solidFill>
              </a:rPr>
              <a:t>الطول : 1.63</a:t>
            </a:r>
          </a:p>
          <a:p>
            <a:pPr algn="ctr"/>
            <a:r>
              <a:rPr lang="ar-LB" sz="2400" b="1" dirty="0">
                <a:solidFill>
                  <a:schemeClr val="tx1"/>
                </a:solidFill>
              </a:rPr>
              <a:t>الوزن : 52 كغم</a:t>
            </a:r>
          </a:p>
          <a:p>
            <a:pPr algn="ctr"/>
            <a:r>
              <a:rPr lang="ar-LB" sz="2400" b="1" dirty="0">
                <a:solidFill>
                  <a:schemeClr val="tx1"/>
                </a:solidFill>
              </a:rPr>
              <a:t>أحرزت </a:t>
            </a:r>
            <a:r>
              <a:rPr lang="ar-LB" sz="2400" b="1" dirty="0" err="1">
                <a:solidFill>
                  <a:schemeClr val="tx1"/>
                </a:solidFill>
              </a:rPr>
              <a:t>كومانتشي</a:t>
            </a:r>
            <a:r>
              <a:rPr lang="ar-LB" sz="2400" b="1" dirty="0">
                <a:solidFill>
                  <a:schemeClr val="tx1"/>
                </a:solidFill>
              </a:rPr>
              <a:t> تسعة ميداليات في مشاركاتها في أولمبياد مونتريال.</a:t>
            </a:r>
          </a:p>
        </p:txBody>
      </p:sp>
      <p:pic>
        <p:nvPicPr>
          <p:cNvPr id="5122" name="Picture 2" descr="أين هم الآن؟ أسطورة ناديا كومانتشي لا تزال حيّ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6156325" cy="598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091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ppt_w</p:attrName>
                                        </p:attrNameLst>
                                      </p:cBhvr>
                                      <p:tavLst>
                                        <p:tav tm="0" fmla="#ppt_w*sin(2.5*pi*$)">
                                          <p:val>
                                            <p:fltVal val="0"/>
                                          </p:val>
                                        </p:tav>
                                        <p:tav tm="100000">
                                          <p:val>
                                            <p:fltVal val="1"/>
                                          </p:val>
                                        </p:tav>
                                      </p:tavLst>
                                    </p:anim>
                                    <p:anim calcmode="lin" valueType="num">
                                      <p:cBhvr>
                                        <p:cTn id="9" dur="2000" fill="hold"/>
                                        <p:tgtEl>
                                          <p:spTgt spid="512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اللاعب: شاكيل اونيـــــ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2300"/>
            <a:ext cx="5626100" cy="5765799"/>
          </a:xfrm>
          <a:prstGeom prst="rect">
            <a:avLst/>
          </a:prstGeom>
          <a:noFill/>
          <a:extLst>
            <a:ext uri="{909E8E84-426E-40DD-AFC4-6F175D3DCCD1}">
              <a14:hiddenFill xmlns:a14="http://schemas.microsoft.com/office/drawing/2010/main">
                <a:solidFill>
                  <a:srgbClr val="FFFFFF"/>
                </a:solidFill>
              </a14:hiddenFill>
            </a:ext>
          </a:extLst>
        </p:spPr>
      </p:pic>
      <p:sp>
        <p:nvSpPr>
          <p:cNvPr id="2" name="מסגרת משופעת 1"/>
          <p:cNvSpPr/>
          <p:nvPr/>
        </p:nvSpPr>
        <p:spPr>
          <a:xfrm>
            <a:off x="5842000" y="622301"/>
            <a:ext cx="6121400" cy="5765798"/>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000" b="1" dirty="0">
                <a:solidFill>
                  <a:schemeClr val="tx1"/>
                </a:solidFill>
              </a:rPr>
              <a:t>الاسم : </a:t>
            </a:r>
            <a:r>
              <a:rPr lang="ar-LB" sz="2000" b="1" dirty="0" err="1">
                <a:solidFill>
                  <a:schemeClr val="tx1"/>
                </a:solidFill>
              </a:rPr>
              <a:t>شاكيل</a:t>
            </a:r>
            <a:r>
              <a:rPr lang="ar-LB" sz="2000" b="1" dirty="0">
                <a:solidFill>
                  <a:schemeClr val="tx1"/>
                </a:solidFill>
              </a:rPr>
              <a:t> </a:t>
            </a:r>
            <a:r>
              <a:rPr lang="ar-LB" sz="2000" b="1" dirty="0" err="1">
                <a:solidFill>
                  <a:schemeClr val="tx1"/>
                </a:solidFill>
              </a:rPr>
              <a:t>اونيل</a:t>
            </a:r>
            <a:endParaRPr lang="ar-LB" sz="2000" b="1" dirty="0">
              <a:solidFill>
                <a:schemeClr val="tx1"/>
              </a:solidFill>
            </a:endParaRPr>
          </a:p>
          <a:p>
            <a:pPr algn="ctr"/>
            <a:r>
              <a:rPr lang="ar-LB" sz="2000" b="1" dirty="0">
                <a:solidFill>
                  <a:schemeClr val="tx1"/>
                </a:solidFill>
              </a:rPr>
              <a:t>لاعب كرة سلة</a:t>
            </a:r>
          </a:p>
          <a:p>
            <a:pPr algn="ctr"/>
            <a:r>
              <a:rPr lang="ar-LB" sz="2000" b="1" dirty="0">
                <a:solidFill>
                  <a:schemeClr val="tx1"/>
                </a:solidFill>
              </a:rPr>
              <a:t>العمر: 48</a:t>
            </a:r>
          </a:p>
          <a:p>
            <a:pPr algn="ctr"/>
            <a:r>
              <a:rPr lang="ar-LB" sz="2000" b="1" dirty="0">
                <a:solidFill>
                  <a:schemeClr val="tx1"/>
                </a:solidFill>
              </a:rPr>
              <a:t>الجنسية : اميركا</a:t>
            </a:r>
          </a:p>
          <a:p>
            <a:pPr algn="ctr"/>
            <a:r>
              <a:rPr lang="ar-LB" sz="2000" b="1" dirty="0">
                <a:solidFill>
                  <a:schemeClr val="tx1"/>
                </a:solidFill>
              </a:rPr>
              <a:t>الفريق : لوس أنجلوس ليكرز</a:t>
            </a:r>
            <a:r>
              <a:rPr lang="ar-LB" sz="2000" dirty="0"/>
              <a:t> </a:t>
            </a:r>
          </a:p>
          <a:p>
            <a:pPr algn="ctr"/>
            <a:r>
              <a:rPr lang="ar-LB" sz="2000" b="1" dirty="0">
                <a:solidFill>
                  <a:schemeClr val="tx1"/>
                </a:solidFill>
              </a:rPr>
              <a:t>تاريخ الميلاد : </a:t>
            </a:r>
            <a:r>
              <a:rPr lang="he-IL" sz="2000" b="1" dirty="0">
                <a:solidFill>
                  <a:schemeClr val="tx1"/>
                </a:solidFill>
              </a:rPr>
              <a:t>1972-03-06</a:t>
            </a:r>
            <a:endParaRPr lang="ar-LB" sz="2000" b="1" dirty="0">
              <a:solidFill>
                <a:schemeClr val="tx1"/>
              </a:solidFill>
            </a:endParaRPr>
          </a:p>
          <a:p>
            <a:pPr algn="ctr"/>
            <a:r>
              <a:rPr lang="ar-LB" sz="2000" b="1" dirty="0">
                <a:solidFill>
                  <a:schemeClr val="tx1"/>
                </a:solidFill>
              </a:rPr>
              <a:t>الطول : 2.16</a:t>
            </a:r>
          </a:p>
          <a:p>
            <a:pPr algn="ctr"/>
            <a:r>
              <a:rPr lang="ar-LB" sz="2000" b="1" dirty="0">
                <a:solidFill>
                  <a:schemeClr val="tx1"/>
                </a:solidFill>
              </a:rPr>
              <a:t>حاز على لقب أفضل لاعب في بطولة العالم لكرة السلة عام 1994.</a:t>
            </a:r>
            <a:br>
              <a:rPr lang="ar-LB" sz="2000" b="1" dirty="0">
                <a:solidFill>
                  <a:schemeClr val="tx1"/>
                </a:solidFill>
              </a:rPr>
            </a:br>
            <a:r>
              <a:rPr lang="ar-LB" sz="2000" b="1" dirty="0">
                <a:solidFill>
                  <a:schemeClr val="tx1"/>
                </a:solidFill>
              </a:rPr>
              <a:t>نال </a:t>
            </a:r>
            <a:r>
              <a:rPr lang="ar-LB" sz="2000" b="1" dirty="0" err="1">
                <a:solidFill>
                  <a:schemeClr val="tx1"/>
                </a:solidFill>
              </a:rPr>
              <a:t>أونيل</a:t>
            </a:r>
            <a:r>
              <a:rPr lang="ar-LB" sz="2000" b="1" dirty="0">
                <a:solidFill>
                  <a:schemeClr val="tx1"/>
                </a:solidFill>
              </a:rPr>
              <a:t> لقب أفضل لاعب كرة سلة في الولايات المتحدة عام 1994.</a:t>
            </a:r>
            <a:br>
              <a:rPr lang="ar-LB" sz="2000" b="1" dirty="0">
                <a:solidFill>
                  <a:schemeClr val="tx1"/>
                </a:solidFill>
              </a:rPr>
            </a:br>
            <a:r>
              <a:rPr lang="ar-LB" sz="2000" b="1" dirty="0">
                <a:solidFill>
                  <a:schemeClr val="tx1"/>
                </a:solidFill>
              </a:rPr>
              <a:t>حصل </a:t>
            </a:r>
            <a:r>
              <a:rPr lang="ar-LB" sz="2000" b="1" dirty="0" err="1">
                <a:solidFill>
                  <a:schemeClr val="tx1"/>
                </a:solidFill>
              </a:rPr>
              <a:t>أونيل</a:t>
            </a:r>
            <a:r>
              <a:rPr lang="ar-LB" sz="2000" b="1" dirty="0">
                <a:solidFill>
                  <a:schemeClr val="tx1"/>
                </a:solidFill>
              </a:rPr>
              <a:t> على جائزة أفضل لاعب في دوري السلة الأمريكية للمحترفين عام 2000.</a:t>
            </a:r>
          </a:p>
        </p:txBody>
      </p:sp>
    </p:spTree>
    <p:extLst>
      <p:ext uri="{BB962C8B-B14F-4D97-AF65-F5344CB8AC3E}">
        <p14:creationId xmlns:p14="http://schemas.microsoft.com/office/powerpoint/2010/main" val="116935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80">
                                          <p:stCondLst>
                                            <p:cond delay="0"/>
                                          </p:stCondLst>
                                        </p:cTn>
                                        <p:tgtEl>
                                          <p:spTgt spid="2"/>
                                        </p:tgtEl>
                                      </p:cBhvr>
                                    </p:animEffect>
                                    <p:anim calcmode="lin" valueType="num">
                                      <p:cBhvr>
                                        <p:cTn id="1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gtEl>
                                      </p:cBhvr>
                                      <p:to x="100000" y="60000"/>
                                    </p:animScale>
                                    <p:animScale>
                                      <p:cBhvr>
                                        <p:cTn id="20" dur="166" decel="50000">
                                          <p:stCondLst>
                                            <p:cond delay="676"/>
                                          </p:stCondLst>
                                        </p:cTn>
                                        <p:tgtEl>
                                          <p:spTgt spid="2"/>
                                        </p:tgtEl>
                                      </p:cBhvr>
                                      <p:to x="100000" y="100000"/>
                                    </p:animScale>
                                    <p:animScale>
                                      <p:cBhvr>
                                        <p:cTn id="21" dur="26">
                                          <p:stCondLst>
                                            <p:cond delay="1312"/>
                                          </p:stCondLst>
                                        </p:cTn>
                                        <p:tgtEl>
                                          <p:spTgt spid="2"/>
                                        </p:tgtEl>
                                      </p:cBhvr>
                                      <p:to x="100000" y="80000"/>
                                    </p:animScale>
                                    <p:animScale>
                                      <p:cBhvr>
                                        <p:cTn id="22" dur="166" decel="50000">
                                          <p:stCondLst>
                                            <p:cond delay="1338"/>
                                          </p:stCondLst>
                                        </p:cTn>
                                        <p:tgtEl>
                                          <p:spTgt spid="2"/>
                                        </p:tgtEl>
                                      </p:cBhvr>
                                      <p:to x="100000" y="100000"/>
                                    </p:animScale>
                                    <p:animScale>
                                      <p:cBhvr>
                                        <p:cTn id="23" dur="26">
                                          <p:stCondLst>
                                            <p:cond delay="1642"/>
                                          </p:stCondLst>
                                        </p:cTn>
                                        <p:tgtEl>
                                          <p:spTgt spid="2"/>
                                        </p:tgtEl>
                                      </p:cBhvr>
                                      <p:to x="100000" y="90000"/>
                                    </p:animScale>
                                    <p:animScale>
                                      <p:cBhvr>
                                        <p:cTn id="24" dur="166" decel="50000">
                                          <p:stCondLst>
                                            <p:cond delay="1668"/>
                                          </p:stCondLst>
                                        </p:cTn>
                                        <p:tgtEl>
                                          <p:spTgt spid="2"/>
                                        </p:tgtEl>
                                      </p:cBhvr>
                                      <p:to x="100000" y="100000"/>
                                    </p:animScale>
                                    <p:animScale>
                                      <p:cBhvr>
                                        <p:cTn id="25" dur="26">
                                          <p:stCondLst>
                                            <p:cond delay="1808"/>
                                          </p:stCondLst>
                                        </p:cTn>
                                        <p:tgtEl>
                                          <p:spTgt spid="2"/>
                                        </p:tgtEl>
                                      </p:cBhvr>
                                      <p:to x="100000" y="95000"/>
                                    </p:animScale>
                                    <p:animScale>
                                      <p:cBhvr>
                                        <p:cTn id="26"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6654800" y="482600"/>
            <a:ext cx="4838700" cy="60706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روجر فدرر</a:t>
            </a:r>
          </a:p>
          <a:p>
            <a:pPr algn="ctr"/>
            <a:r>
              <a:rPr lang="ar-LB" sz="2800" b="1" dirty="0">
                <a:solidFill>
                  <a:schemeClr val="tx1"/>
                </a:solidFill>
              </a:rPr>
              <a:t>العمر: 39</a:t>
            </a:r>
          </a:p>
          <a:p>
            <a:pPr algn="ctr"/>
            <a:r>
              <a:rPr lang="ar-LB" sz="2800" b="1" dirty="0">
                <a:solidFill>
                  <a:schemeClr val="tx1"/>
                </a:solidFill>
              </a:rPr>
              <a:t>الجنسية : بازل - سويسرا</a:t>
            </a:r>
          </a:p>
          <a:p>
            <a:pPr algn="ctr"/>
            <a:r>
              <a:rPr lang="ar-LB" sz="2800" b="1" dirty="0">
                <a:solidFill>
                  <a:schemeClr val="tx1"/>
                </a:solidFill>
              </a:rPr>
              <a:t>تاريخ الميلاد : 8/8/1981</a:t>
            </a:r>
          </a:p>
          <a:p>
            <a:pPr algn="ctr"/>
            <a:r>
              <a:rPr lang="ar-LB" sz="2800" b="1" dirty="0">
                <a:solidFill>
                  <a:schemeClr val="tx1"/>
                </a:solidFill>
              </a:rPr>
              <a:t>الطول : 1.85</a:t>
            </a:r>
          </a:p>
          <a:p>
            <a:pPr algn="ctr"/>
            <a:r>
              <a:rPr lang="ar-LB" sz="2800" b="1" dirty="0">
                <a:solidFill>
                  <a:schemeClr val="tx1"/>
                </a:solidFill>
              </a:rPr>
              <a:t>الوزن : 85 كغم</a:t>
            </a:r>
          </a:p>
          <a:p>
            <a:pPr algn="ctr"/>
            <a:r>
              <a:rPr lang="ar-LB" sz="2800" b="1" dirty="0">
                <a:solidFill>
                  <a:schemeClr val="tx1"/>
                </a:solidFill>
              </a:rPr>
              <a:t>لاعب تنس</a:t>
            </a:r>
          </a:p>
          <a:p>
            <a:pPr algn="ctr"/>
            <a:r>
              <a:rPr lang="ar-LB" sz="2800" b="1" dirty="0">
                <a:solidFill>
                  <a:schemeClr val="tx1"/>
                </a:solidFill>
              </a:rPr>
              <a:t>حاز على بطولات عالمية كثيرة .</a:t>
            </a:r>
          </a:p>
        </p:txBody>
      </p:sp>
      <p:pic>
        <p:nvPicPr>
          <p:cNvPr id="7170" name="Picture 2" descr="بیوگرافی راجر فدرر تنیسور برتر جهان + تصاوی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5" y="482600"/>
            <a:ext cx="5581650" cy="607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99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1000" fill="hold"/>
                                        <p:tgtEl>
                                          <p:spTgt spid="7170"/>
                                        </p:tgtEl>
                                        <p:attrNameLst>
                                          <p:attrName>ppt_w</p:attrName>
                                        </p:attrNameLst>
                                      </p:cBhvr>
                                      <p:tavLst>
                                        <p:tav tm="0">
                                          <p:val>
                                            <p:fltVal val="0"/>
                                          </p:val>
                                        </p:tav>
                                        <p:tav tm="100000">
                                          <p:val>
                                            <p:strVal val="#ppt_w"/>
                                          </p:val>
                                        </p:tav>
                                      </p:tavLst>
                                    </p:anim>
                                    <p:anim calcmode="lin" valueType="num">
                                      <p:cBhvr>
                                        <p:cTn id="8" dur="1000" fill="hold"/>
                                        <p:tgtEl>
                                          <p:spTgt spid="7170"/>
                                        </p:tgtEl>
                                        <p:attrNameLst>
                                          <p:attrName>ppt_h</p:attrName>
                                        </p:attrNameLst>
                                      </p:cBhvr>
                                      <p:tavLst>
                                        <p:tav tm="0">
                                          <p:val>
                                            <p:fltVal val="0"/>
                                          </p:val>
                                        </p:tav>
                                        <p:tav tm="100000">
                                          <p:val>
                                            <p:strVal val="#ppt_h"/>
                                          </p:val>
                                        </p:tav>
                                      </p:tavLst>
                                    </p:anim>
                                    <p:anim calcmode="lin" valueType="num">
                                      <p:cBhvr>
                                        <p:cTn id="9" dur="1000" fill="hold"/>
                                        <p:tgtEl>
                                          <p:spTgt spid="7170"/>
                                        </p:tgtEl>
                                        <p:attrNameLst>
                                          <p:attrName>style.rotation</p:attrName>
                                        </p:attrNameLst>
                                      </p:cBhvr>
                                      <p:tavLst>
                                        <p:tav tm="0">
                                          <p:val>
                                            <p:fltVal val="90"/>
                                          </p:val>
                                        </p:tav>
                                        <p:tav tm="100000">
                                          <p:val>
                                            <p:fltVal val="0"/>
                                          </p:val>
                                        </p:tav>
                                      </p:tavLst>
                                    </p:anim>
                                    <p:animEffect transition="in" filter="fade">
                                      <p:cBhvr>
                                        <p:cTn id="10" dur="1000"/>
                                        <p:tgtEl>
                                          <p:spTgt spid="717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6845300" y="800100"/>
            <a:ext cx="4711700" cy="57023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محمد صلاح</a:t>
            </a:r>
          </a:p>
          <a:p>
            <a:pPr algn="ctr"/>
            <a:r>
              <a:rPr lang="ar-LB" sz="2800" b="1" dirty="0">
                <a:solidFill>
                  <a:schemeClr val="tx1"/>
                </a:solidFill>
              </a:rPr>
              <a:t>العمر: 27</a:t>
            </a:r>
          </a:p>
          <a:p>
            <a:pPr algn="ctr"/>
            <a:r>
              <a:rPr lang="ar-LB" sz="2800" b="1" dirty="0">
                <a:solidFill>
                  <a:schemeClr val="tx1"/>
                </a:solidFill>
              </a:rPr>
              <a:t>الجنسية : مصر</a:t>
            </a:r>
          </a:p>
          <a:p>
            <a:pPr algn="ctr"/>
            <a:r>
              <a:rPr lang="ar-LB" sz="2800" b="1" dirty="0">
                <a:solidFill>
                  <a:schemeClr val="tx1"/>
                </a:solidFill>
              </a:rPr>
              <a:t>الفريق : ليفربول – إنجلترا</a:t>
            </a:r>
          </a:p>
          <a:p>
            <a:pPr algn="ctr"/>
            <a:r>
              <a:rPr lang="ar-LB" sz="2800" b="1" dirty="0">
                <a:solidFill>
                  <a:schemeClr val="tx1"/>
                </a:solidFill>
              </a:rPr>
              <a:t>تاريخ الميلاد : 15/6/1992</a:t>
            </a:r>
          </a:p>
          <a:p>
            <a:pPr algn="ctr"/>
            <a:r>
              <a:rPr lang="ar-LB" sz="2800" b="1" dirty="0">
                <a:solidFill>
                  <a:schemeClr val="tx1"/>
                </a:solidFill>
              </a:rPr>
              <a:t>الطول : 1.71</a:t>
            </a:r>
          </a:p>
          <a:p>
            <a:pPr algn="ctr"/>
            <a:r>
              <a:rPr lang="ar-LB" sz="2800" b="1" dirty="0">
                <a:solidFill>
                  <a:schemeClr val="tx1"/>
                </a:solidFill>
              </a:rPr>
              <a:t>الوزن : 75</a:t>
            </a:r>
          </a:p>
          <a:p>
            <a:pPr algn="ctr"/>
            <a:r>
              <a:rPr lang="ar-LB" sz="2800" b="1" dirty="0">
                <a:solidFill>
                  <a:schemeClr val="tx1"/>
                </a:solidFill>
              </a:rPr>
              <a:t>الوظيفة في الفريق : مهاجم</a:t>
            </a:r>
            <a:endParaRPr lang="he-IL" sz="2800" b="1" dirty="0">
              <a:solidFill>
                <a:schemeClr val="tx1"/>
              </a:solidFill>
            </a:endParaRPr>
          </a:p>
        </p:txBody>
      </p:sp>
      <p:pic>
        <p:nvPicPr>
          <p:cNvPr id="8194" name="Picture 2" descr="بالفيديو.. بعد 8 سنوات.. هل مضى صلاح على درب ستويتشكوف؟ | يلاكور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800100"/>
            <a:ext cx="6308725" cy="570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801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heel(1)">
                                      <p:cBhvr>
                                        <p:cTn id="7" dur="20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סגרת משופעת 1"/>
          <p:cNvSpPr/>
          <p:nvPr/>
        </p:nvSpPr>
        <p:spPr>
          <a:xfrm>
            <a:off x="5702300" y="596900"/>
            <a:ext cx="6019800" cy="62611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B" sz="2800" b="1" dirty="0">
                <a:solidFill>
                  <a:schemeClr val="tx1"/>
                </a:solidFill>
              </a:rPr>
              <a:t>الاسم : مايكل فيليبس </a:t>
            </a:r>
          </a:p>
          <a:p>
            <a:pPr algn="ctr"/>
            <a:r>
              <a:rPr lang="ar-LB" sz="2800" b="1" dirty="0">
                <a:solidFill>
                  <a:schemeClr val="tx1"/>
                </a:solidFill>
              </a:rPr>
              <a:t>سباح</a:t>
            </a:r>
          </a:p>
          <a:p>
            <a:pPr algn="ctr"/>
            <a:r>
              <a:rPr lang="ar-LB" sz="2800" b="1" dirty="0">
                <a:solidFill>
                  <a:schemeClr val="tx1"/>
                </a:solidFill>
              </a:rPr>
              <a:t>العمر: 35</a:t>
            </a:r>
          </a:p>
          <a:p>
            <a:pPr algn="ctr"/>
            <a:r>
              <a:rPr lang="ar-LB" sz="2800" b="1" dirty="0">
                <a:solidFill>
                  <a:schemeClr val="tx1"/>
                </a:solidFill>
              </a:rPr>
              <a:t>تاريخ الولادة :  30/1/1985</a:t>
            </a:r>
          </a:p>
          <a:p>
            <a:pPr algn="ctr"/>
            <a:r>
              <a:rPr lang="ar-LB" sz="2800" b="1" dirty="0">
                <a:solidFill>
                  <a:schemeClr val="tx1"/>
                </a:solidFill>
              </a:rPr>
              <a:t>ولاية </a:t>
            </a:r>
            <a:r>
              <a:rPr lang="ar-LB" sz="2800" b="1" dirty="0" err="1">
                <a:solidFill>
                  <a:schemeClr val="tx1"/>
                </a:solidFill>
              </a:rPr>
              <a:t>ماريلاند</a:t>
            </a:r>
            <a:r>
              <a:rPr lang="ar-LB" sz="2800" b="1" dirty="0">
                <a:solidFill>
                  <a:schemeClr val="tx1"/>
                </a:solidFill>
              </a:rPr>
              <a:t> الامريكية.</a:t>
            </a:r>
          </a:p>
          <a:p>
            <a:pPr algn="ctr"/>
            <a:r>
              <a:rPr lang="ar-LB" sz="2800" b="1" dirty="0">
                <a:solidFill>
                  <a:schemeClr val="tx1"/>
                </a:solidFill>
              </a:rPr>
              <a:t>فاز مايكل بميداليات في الألعاب الأولمبية الصيفية في أثينا وبكين ولندن وريو، حاصلًا على ما مجموعه 28 ميدالية محققًا رقم قياسي بالفوز بأكبر عدد ميداليات يتم الحصول عليها من قبل رياضي أولمبي.</a:t>
            </a:r>
            <a:endParaRPr lang="he-IL" sz="2800" b="1" dirty="0">
              <a:solidFill>
                <a:schemeClr val="tx1"/>
              </a:solidFill>
            </a:endParaRPr>
          </a:p>
        </p:txBody>
      </p:sp>
      <p:pic>
        <p:nvPicPr>
          <p:cNvPr id="9218" name="Picture 2" descr="لماذا يستخدم السباح مايكل فيليبس الحجامة قبل الأولمبيا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6900"/>
            <a:ext cx="5318125" cy="626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66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80">
                                          <p:stCondLst>
                                            <p:cond delay="0"/>
                                          </p:stCondLst>
                                        </p:cTn>
                                        <p:tgtEl>
                                          <p:spTgt spid="9218"/>
                                        </p:tgtEl>
                                      </p:cBhvr>
                                    </p:animEffect>
                                    <p:anim calcmode="lin" valueType="num">
                                      <p:cBhvr>
                                        <p:cTn id="8" dur="1822" tmFilter="0,0; 0.14,0.36; 0.43,0.73; 0.71,0.91; 1.0,1.0">
                                          <p:stCondLst>
                                            <p:cond delay="0"/>
                                          </p:stCondLst>
                                        </p:cTn>
                                        <p:tgtEl>
                                          <p:spTgt spid="921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21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21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21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218"/>
                                        </p:tgtEl>
                                        <p:attrNameLst>
                                          <p:attrName>ppt_y</p:attrName>
                                        </p:attrNameLst>
                                      </p:cBhvr>
                                      <p:tavLst>
                                        <p:tav tm="0" fmla="#ppt_y-sin(pi*$)/81">
                                          <p:val>
                                            <p:fltVal val="0"/>
                                          </p:val>
                                        </p:tav>
                                        <p:tav tm="100000">
                                          <p:val>
                                            <p:fltVal val="1"/>
                                          </p:val>
                                        </p:tav>
                                      </p:tavLst>
                                    </p:anim>
                                    <p:animScale>
                                      <p:cBhvr>
                                        <p:cTn id="13" dur="26">
                                          <p:stCondLst>
                                            <p:cond delay="650"/>
                                          </p:stCondLst>
                                        </p:cTn>
                                        <p:tgtEl>
                                          <p:spTgt spid="9218"/>
                                        </p:tgtEl>
                                      </p:cBhvr>
                                      <p:to x="100000" y="60000"/>
                                    </p:animScale>
                                    <p:animScale>
                                      <p:cBhvr>
                                        <p:cTn id="14" dur="166" decel="50000">
                                          <p:stCondLst>
                                            <p:cond delay="676"/>
                                          </p:stCondLst>
                                        </p:cTn>
                                        <p:tgtEl>
                                          <p:spTgt spid="9218"/>
                                        </p:tgtEl>
                                      </p:cBhvr>
                                      <p:to x="100000" y="100000"/>
                                    </p:animScale>
                                    <p:animScale>
                                      <p:cBhvr>
                                        <p:cTn id="15" dur="26">
                                          <p:stCondLst>
                                            <p:cond delay="1312"/>
                                          </p:stCondLst>
                                        </p:cTn>
                                        <p:tgtEl>
                                          <p:spTgt spid="9218"/>
                                        </p:tgtEl>
                                      </p:cBhvr>
                                      <p:to x="100000" y="80000"/>
                                    </p:animScale>
                                    <p:animScale>
                                      <p:cBhvr>
                                        <p:cTn id="16" dur="166" decel="50000">
                                          <p:stCondLst>
                                            <p:cond delay="1338"/>
                                          </p:stCondLst>
                                        </p:cTn>
                                        <p:tgtEl>
                                          <p:spTgt spid="9218"/>
                                        </p:tgtEl>
                                      </p:cBhvr>
                                      <p:to x="100000" y="100000"/>
                                    </p:animScale>
                                    <p:animScale>
                                      <p:cBhvr>
                                        <p:cTn id="17" dur="26">
                                          <p:stCondLst>
                                            <p:cond delay="1642"/>
                                          </p:stCondLst>
                                        </p:cTn>
                                        <p:tgtEl>
                                          <p:spTgt spid="9218"/>
                                        </p:tgtEl>
                                      </p:cBhvr>
                                      <p:to x="100000" y="90000"/>
                                    </p:animScale>
                                    <p:animScale>
                                      <p:cBhvr>
                                        <p:cTn id="18" dur="166" decel="50000">
                                          <p:stCondLst>
                                            <p:cond delay="1668"/>
                                          </p:stCondLst>
                                        </p:cTn>
                                        <p:tgtEl>
                                          <p:spTgt spid="9218"/>
                                        </p:tgtEl>
                                      </p:cBhvr>
                                      <p:to x="100000" y="100000"/>
                                    </p:animScale>
                                    <p:animScale>
                                      <p:cBhvr>
                                        <p:cTn id="19" dur="26">
                                          <p:stCondLst>
                                            <p:cond delay="1808"/>
                                          </p:stCondLst>
                                        </p:cTn>
                                        <p:tgtEl>
                                          <p:spTgt spid="9218"/>
                                        </p:tgtEl>
                                      </p:cBhvr>
                                      <p:to x="100000" y="95000"/>
                                    </p:animScale>
                                    <p:animScale>
                                      <p:cBhvr>
                                        <p:cTn id="20" dur="166" decel="50000">
                                          <p:stCondLst>
                                            <p:cond delay="1834"/>
                                          </p:stCondLst>
                                        </p:cTn>
                                        <p:tgtEl>
                                          <p:spTgt spid="921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randombar(horizontal)">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טיפה">
  <a:themeElements>
    <a:clrScheme name="טיפה">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טיפה">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טיפה">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TM04033925[[fn=טיפה]]</Template>
  <TotalTime>171</TotalTime>
  <Words>385</Words>
  <Application>Microsoft Office PowerPoint</Application>
  <PresentationFormat>מסך רחב</PresentationFormat>
  <Paragraphs>84</Paragraphs>
  <Slides>12</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12</vt:i4>
      </vt:variant>
    </vt:vector>
  </HeadingPairs>
  <TitlesOfParts>
    <vt:vector size="13" baseType="lpstr">
      <vt:lpstr>טיפה</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windows</dc:creator>
  <cp:lastModifiedBy>משתמש לא ידוע</cp:lastModifiedBy>
  <cp:revision>17</cp:revision>
  <dcterms:created xsi:type="dcterms:W3CDTF">2020-04-24T15:36:26Z</dcterms:created>
  <dcterms:modified xsi:type="dcterms:W3CDTF">2021-01-11T07:09:23Z</dcterms:modified>
</cp:coreProperties>
</file>