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9" r:id="rId4"/>
    <p:sldId id="258" r:id="rId5"/>
    <p:sldId id="260" r:id="rId6"/>
    <p:sldId id="261" r:id="rId7"/>
    <p:sldId id="268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FF0066"/>
    <a:srgbClr val="FF66CC"/>
    <a:srgbClr val="FFCCCC"/>
    <a:srgbClr val="008000"/>
    <a:srgbClr val="FFCCFF"/>
    <a:srgbClr val="FFCC00"/>
    <a:srgbClr val="FF9933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40" autoAdjust="0"/>
    <p:restoredTop sz="94681" autoAdjust="0"/>
  </p:normalViewPr>
  <p:slideViewPr>
    <p:cSldViewPr>
      <p:cViewPr>
        <p:scale>
          <a:sx n="33" d="100"/>
          <a:sy n="33" d="100"/>
        </p:scale>
        <p:origin x="-2760" y="-7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2" d="100"/>
        <a:sy n="11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3.xml"/><Relationship Id="rId1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2D1EB81A-CAF6-4E0F-B346-2175515CA31C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3317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F7C8905A-D19B-412A-AF68-BBDADFBFDB57}" type="slidenum">
              <a:rPr lang="he-IL"/>
              <a:pPr eaLnBrk="1" hangingPunct="1"/>
              <a:t>1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he-I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he-IL" noProof="0" smtClean="0"/>
              <a:t>לחץ כדי לערוך סגנון כותרת של תבנית בסיס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he-IL" noProof="0" smtClean="0"/>
              <a:t>לחץ כדי לערוך סגנון כותרת משנה של תבנית בסיס</a:t>
            </a:r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BFA4246-E621-4B32-8E3E-74AA32E14400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708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9E875-8221-4D40-8200-5E0EA504E4EE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841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C3BFB1-ACE4-49C0-8397-6407A250D68B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4051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כותרת, טקסט ו- 2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279525" y="685800"/>
            <a:ext cx="7086600" cy="731838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quarter" idx="2"/>
          </p:nvPr>
        </p:nvSpPr>
        <p:spPr>
          <a:xfrm>
            <a:off x="3984625" y="1600200"/>
            <a:ext cx="2552700" cy="21859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תוכן 4"/>
          <p:cNvSpPr>
            <a:spLocks noGrp="1"/>
          </p:cNvSpPr>
          <p:nvPr>
            <p:ph sz="quarter" idx="3"/>
          </p:nvPr>
        </p:nvSpPr>
        <p:spPr>
          <a:xfrm>
            <a:off x="3984625" y="3938588"/>
            <a:ext cx="2552700" cy="2187575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5115E-800C-4A8B-8916-296F77CA7E8A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7083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כותרת וטבל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279525" y="685800"/>
            <a:ext cx="7086600" cy="731838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בלה 2"/>
          <p:cNvSpPr>
            <a:spLocks noGrp="1"/>
          </p:cNvSpPr>
          <p:nvPr>
            <p:ph type="tbl" idx="1"/>
          </p:nvPr>
        </p:nvSpPr>
        <p:spPr>
          <a:xfrm>
            <a:off x="1279525" y="1600200"/>
            <a:ext cx="5257800" cy="4525963"/>
          </a:xfrm>
        </p:spPr>
        <p:txBody>
          <a:bodyPr/>
          <a:lstStyle/>
          <a:p>
            <a:pPr lvl="0"/>
            <a:endParaRPr lang="he-IL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A184DF-5BF5-4C7B-BC9C-E8CFA4445F77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999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תוכן 1"/>
          <p:cNvSpPr>
            <a:spLocks noGrp="1"/>
          </p:cNvSpPr>
          <p:nvPr>
            <p:ph/>
          </p:nvPr>
        </p:nvSpPr>
        <p:spPr>
          <a:xfrm>
            <a:off x="1279525" y="685800"/>
            <a:ext cx="7086600" cy="5440363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C62900-D4C8-473B-B8EC-46764EF62DF4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986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C978C-CC87-4B7E-B470-36A67727E8CE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95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D0D11-08B5-4019-BD30-6DA3EC98B19C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975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C8A0FB-29BA-4C29-BCF8-1542CE8C5743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742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E9DED-CA2F-4CB8-8470-5C4ADBC1F77A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837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6A566-DC7B-4C17-B7F7-0CAC3D9E99EC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743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D5297-E963-4875-8800-2624531871D5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788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FB2FD-4A89-4623-9B81-36E392561406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61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e-IL" noProof="0" smtClean="0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0041D-4EF5-4DB5-985E-EBD0E57DF8EC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783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e-IL" smtClean="0"/>
              <a:t>לחץ כדי לערוך סגנון כותרת של תבנית בסיס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  <a:endParaRPr lang="en-US" smtClean="0"/>
          </a:p>
          <a:p>
            <a:pPr lvl="1"/>
            <a:r>
              <a:rPr lang="he-IL" smtClean="0"/>
              <a:t>רמה שנייה</a:t>
            </a:r>
            <a:endParaRPr lang="en-US" smtClean="0"/>
          </a:p>
          <a:p>
            <a:pPr lvl="2"/>
            <a:r>
              <a:rPr lang="he-IL" smtClean="0"/>
              <a:t>רמה שלישית</a:t>
            </a:r>
            <a:endParaRPr lang="en-US" smtClean="0"/>
          </a:p>
          <a:p>
            <a:pPr lvl="3"/>
            <a:r>
              <a:rPr lang="he-IL" smtClean="0"/>
              <a:t>רמה רביעית</a:t>
            </a:r>
            <a:endParaRPr lang="en-US" smtClean="0"/>
          </a:p>
          <a:p>
            <a:pPr lvl="4"/>
            <a:r>
              <a:rPr lang="he-IL" smtClean="0"/>
              <a:t>רמה חמישית</a:t>
            </a:r>
            <a:endParaRPr lang="en-US" smtClean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8448A0E-7539-45B8-96D2-A55B57AD6126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tzafonet.org.il/kehil/school_tzafonet/goldameir/7D2_puzchildren_puzzle.jpg&amp;imgrefurl=http://www.tzafonet.org.il/kehil/school_tzafonet/goldameir/what%20in%20class.htm&amp;usg=__6xiuni9CVjLzF5BU8RrSNZrt-Yk=&amp;h=564&amp;w=720&amp;sz=101&amp;hl=iw&amp;start=2&amp;sig2=YBQavFYziofoqQKFeFjggw&amp;um=1&amp;tbnid=ifJYK1dMfvX5YM:&amp;tbnh=110&amp;tbnw=140&amp;ei=lVlmScLvFJOS_gaq_-27Bw&amp;prev=/images?q=%D7%AA%D7%A8%D7%92%D7%95%D7%9C+%D7%91%D7%97%D7%A9%D7%91%D7%95%D7%9F&amp;um=1&amp;hl=iw&amp;rls=IRFA,IRFA:2006-12,IRFA:e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wmf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google.com/imgres?imgurl=http://portal.herzliya.k12.il/C8/LINKS/DocLib/%D7%AA%D7%A9%D7%A1%D7%97/%D7%AA%D7%9C%D7%9E%D7%99%D7%93%20%D7%97%D7%95%D7%A9%D7%91.jpg&amp;imgrefurl=http://portal.herzliya.k12.il/C8/LINKS/DocLib/%D7%AA%D7%A9%D7%A1%D7%97&amp;usg=__DzqWE2TW9WVbHnVSBkwgycYDpRI=&amp;h=600&amp;w=800&amp;sz=143&amp;hl=iw&amp;start=1&amp;sig2=7PpoMoT3DW0r6j1DFgsYmg&amp;tbnid=eRxhP2kzkeLh8M:&amp;tbnh=107&amp;tbnw=143&amp;ei=ig1mSdOFKNOR_gaWvrymBw&amp;prev=/images?q=%D7%AA%D7%9C%D7%9E%D7%99%D7%93+%D7%97%D7%95%D7%A9%D7%91&amp;hl=iw&amp;rls=IRFA,IRFA:2006-12,IRFA:en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hyperlink" Target="http://www.fi.uu.nl/toepassingen/00014/toepassing_wisweb.en.html" TargetMode="Externa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475656" y="2628201"/>
            <a:ext cx="518410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rtl="1">
              <a:spcBef>
                <a:spcPct val="50000"/>
              </a:spcBef>
              <a:defRPr/>
            </a:pPr>
            <a:r>
              <a:rPr lang="ar-JO" sz="32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Narkisim" pitchFamily="34" charset="-79"/>
              </a:rPr>
              <a:t>ترتيب تنفيذ العمليات الحسابية</a:t>
            </a:r>
            <a:endParaRPr lang="en-US" sz="3200" dirty="0">
              <a:cs typeface="Narkisim" pitchFamily="34" charset="-79"/>
            </a:endParaRPr>
          </a:p>
        </p:txBody>
      </p:sp>
      <p:pic>
        <p:nvPicPr>
          <p:cNvPr id="3076" name="Picture 7" descr="7D2_puzchildren_puzzl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524229">
            <a:off x="668338" y="4702175"/>
            <a:ext cx="1728787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מלבן 1"/>
          <p:cNvSpPr/>
          <p:nvPr/>
        </p:nvSpPr>
        <p:spPr>
          <a:xfrm>
            <a:off x="4429979" y="4942909"/>
            <a:ext cx="28405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3600" b="1" dirty="0" smtClean="0">
                <a:ln w="11430"/>
                <a:solidFill>
                  <a:srgbClr val="FF66CC"/>
                </a:solidFill>
              </a:rPr>
              <a:t>ا</a:t>
            </a:r>
            <a:endParaRPr lang="he-IL" sz="3600" b="1" cap="none" spc="0" dirty="0">
              <a:ln w="11430"/>
              <a:solidFill>
                <a:srgbClr val="FF66CC"/>
              </a:solidFill>
            </a:endParaRPr>
          </a:p>
        </p:txBody>
      </p:sp>
      <p:pic>
        <p:nvPicPr>
          <p:cNvPr id="6" name="Picture 150" descr="MCj0428251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84729">
            <a:off x="7076306" y="740113"/>
            <a:ext cx="1344755" cy="2320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0" name="Picture 23" descr="%D7%AA%D7%9C%D7%9E%D7%99%D7%93%2520%D7%97%D7%95%D7%A9%D7%9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3134">
            <a:off x="6353175" y="1385888"/>
            <a:ext cx="2070100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1116013" y="680938"/>
            <a:ext cx="7086600" cy="731838"/>
          </a:xfrm>
        </p:spPr>
        <p:txBody>
          <a:bodyPr/>
          <a:lstStyle/>
          <a:p>
            <a:pPr algn="ctr" eaLnBrk="1" hangingPunct="1">
              <a:defRPr/>
            </a:pPr>
            <a:r>
              <a:rPr lang="ar-JO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مهمة للتفكير</a:t>
            </a:r>
            <a:endParaRPr lang="en-US" dirty="0" smtClean="0"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1042988" y="1600200"/>
            <a:ext cx="5494337" cy="1973263"/>
          </a:xfrm>
        </p:spPr>
        <p:txBody>
          <a:bodyPr/>
          <a:lstStyle/>
          <a:p>
            <a:pPr marL="0" indent="0" algn="r" rtl="1" eaLnBrk="1" hangingPunct="1">
              <a:buNone/>
            </a:pPr>
            <a:r>
              <a:rPr lang="ar-JO" sz="2400" dirty="0" smtClean="0"/>
              <a:t>   اعطت المعلمة سؤال</a:t>
            </a:r>
            <a:r>
              <a:rPr lang="ar-SA" sz="2400" dirty="0" smtClean="0"/>
              <a:t>ا</a:t>
            </a:r>
            <a:r>
              <a:rPr lang="ar-JO" sz="2400" dirty="0" smtClean="0"/>
              <a:t> على اللوح وهو :</a:t>
            </a:r>
            <a:endParaRPr lang="en-US" sz="2400" dirty="0" smtClean="0"/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2843213" y="2348880"/>
            <a:ext cx="1944811" cy="369332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 rtl="1">
              <a:spcBef>
                <a:spcPct val="50000"/>
              </a:spcBef>
              <a:defRPr/>
            </a:pPr>
            <a:r>
              <a:rPr lang="he-IL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=  3 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X</a:t>
            </a:r>
            <a:r>
              <a:rPr lang="he-IL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2 + 5</a:t>
            </a: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4348484" y="3131676"/>
            <a:ext cx="17272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rtl="1" eaLnBrk="1" hangingPunct="1">
              <a:spcBef>
                <a:spcPct val="50000"/>
              </a:spcBef>
            </a:pPr>
            <a:r>
              <a:rPr lang="ar-JO" dirty="0" smtClean="0"/>
              <a:t>حلت نرمين</a:t>
            </a:r>
            <a:endParaRPr lang="en-US" dirty="0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1906588" y="3170651"/>
            <a:ext cx="9366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JO" dirty="0" smtClean="0"/>
              <a:t>حل احمد</a:t>
            </a:r>
            <a:endParaRPr lang="en-US" dirty="0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4427661" y="3862388"/>
            <a:ext cx="2016001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rtl="1">
              <a:spcBef>
                <a:spcPct val="50000"/>
              </a:spcBef>
              <a:defRPr/>
            </a:pPr>
            <a:r>
              <a:rPr lang="he-I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=  3 </a:t>
            </a: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X</a:t>
            </a:r>
            <a:r>
              <a:rPr lang="he-I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2 + 5</a:t>
            </a:r>
            <a:endParaRPr lang="en-US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2400" b="1" dirty="0"/>
              <a:t> </a:t>
            </a:r>
            <a:r>
              <a:rPr lang="en-US" sz="2400" b="1" dirty="0" smtClean="0"/>
              <a:t> 5 + 6 </a:t>
            </a:r>
            <a:r>
              <a:rPr lang="en-US" sz="2400" b="1" smtClean="0"/>
              <a:t>= 11</a:t>
            </a:r>
            <a:endParaRPr lang="en-US" sz="2400" b="1" dirty="0"/>
          </a:p>
        </p:txBody>
      </p:sp>
      <p:sp>
        <p:nvSpPr>
          <p:cNvPr id="21" name="AutoShape 72"/>
          <p:cNvSpPr>
            <a:spLocks/>
          </p:cNvSpPr>
          <p:nvPr/>
        </p:nvSpPr>
        <p:spPr bwMode="auto">
          <a:xfrm rot="16200000" flipH="1">
            <a:off x="5478586" y="3422946"/>
            <a:ext cx="167479" cy="755652"/>
          </a:xfrm>
          <a:prstGeom prst="leftBrace">
            <a:avLst>
              <a:gd name="adj1" fmla="val 60111"/>
              <a:gd name="adj2" fmla="val 4007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e-IL"/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1259632" y="3717032"/>
            <a:ext cx="2016001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rtl="1">
              <a:spcBef>
                <a:spcPct val="50000"/>
              </a:spcBef>
              <a:defRPr/>
            </a:pPr>
            <a:r>
              <a:rPr lang="he-I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=  3 </a:t>
            </a: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X</a:t>
            </a:r>
            <a:r>
              <a:rPr lang="he-I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2 + 5</a:t>
            </a:r>
            <a:endParaRPr lang="en-US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2400" b="1" dirty="0"/>
              <a:t> </a:t>
            </a:r>
            <a:r>
              <a:rPr lang="en-US" sz="2400" b="1" dirty="0" smtClean="0"/>
              <a:t> 7 x 3 = 21</a:t>
            </a:r>
            <a:endParaRPr lang="en-US" sz="2400" b="1" dirty="0"/>
          </a:p>
        </p:txBody>
      </p:sp>
      <p:sp>
        <p:nvSpPr>
          <p:cNvPr id="23" name="AutoShape 72"/>
          <p:cNvSpPr>
            <a:spLocks/>
          </p:cNvSpPr>
          <p:nvPr/>
        </p:nvSpPr>
        <p:spPr bwMode="auto">
          <a:xfrm rot="16200000" flipH="1">
            <a:off x="1769743" y="3350938"/>
            <a:ext cx="167479" cy="755652"/>
          </a:xfrm>
          <a:prstGeom prst="leftBrace">
            <a:avLst>
              <a:gd name="adj1" fmla="val 60111"/>
              <a:gd name="adj2" fmla="val 4007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e-IL"/>
          </a:p>
        </p:txBody>
      </p:sp>
      <p:grpSp>
        <p:nvGrpSpPr>
          <p:cNvPr id="24" name="Group 15"/>
          <p:cNvGrpSpPr>
            <a:grpSpLocks/>
          </p:cNvGrpSpPr>
          <p:nvPr/>
        </p:nvGrpSpPr>
        <p:grpSpPr bwMode="auto">
          <a:xfrm rot="-886818">
            <a:off x="784356" y="5089830"/>
            <a:ext cx="2365024" cy="1006475"/>
            <a:chOff x="158" y="2976"/>
            <a:chExt cx="1202" cy="1043"/>
          </a:xfrm>
        </p:grpSpPr>
        <p:sp>
          <p:nvSpPr>
            <p:cNvPr id="25" name="AutoShape 16"/>
            <p:cNvSpPr>
              <a:spLocks noChangeArrowheads="1"/>
            </p:cNvSpPr>
            <p:nvPr/>
          </p:nvSpPr>
          <p:spPr bwMode="auto">
            <a:xfrm>
              <a:off x="158" y="2976"/>
              <a:ext cx="1202" cy="1043"/>
            </a:xfrm>
            <a:prstGeom prst="cloudCallout">
              <a:avLst>
                <a:gd name="adj1" fmla="val 90269"/>
                <a:gd name="adj2" fmla="val 33412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he-IL"/>
            </a:p>
          </p:txBody>
        </p:sp>
        <p:sp>
          <p:nvSpPr>
            <p:cNvPr id="26" name="Text Box 17"/>
            <p:cNvSpPr txBox="1">
              <a:spLocks noChangeArrowheads="1"/>
            </p:cNvSpPr>
            <p:nvPr/>
          </p:nvSpPr>
          <p:spPr bwMode="auto">
            <a:xfrm>
              <a:off x="248" y="3088"/>
              <a:ext cx="998" cy="7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r" rtl="1" eaLnBrk="1" hangingPunct="1">
                <a:spcBef>
                  <a:spcPct val="50000"/>
                </a:spcBef>
              </a:pPr>
              <a:r>
                <a:rPr lang="ar-JO" sz="1400" b="1" dirty="0" smtClean="0">
                  <a:cs typeface="Guttman Yad-Brush" pitchFamily="2" charset="-79"/>
                </a:rPr>
                <a:t>لنفس التمرين يوجد حلان؟؟ من منهما اصاب حسب رأيك ؟؟؟</a:t>
              </a:r>
              <a:endParaRPr lang="en-US" sz="1600" b="1" dirty="0">
                <a:cs typeface="Guttman Yad-Brush" pitchFamily="2" charset="-79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8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8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8198" grpId="0" build="p"/>
      <p:bldP spid="8199" grpId="0" animBg="1"/>
      <p:bldP spid="8201" grpId="0"/>
      <p:bldP spid="8202" grpId="0"/>
      <p:bldP spid="21" grpId="0" animBg="1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פיצוץ 1 2"/>
          <p:cNvSpPr/>
          <p:nvPr/>
        </p:nvSpPr>
        <p:spPr bwMode="auto">
          <a:xfrm>
            <a:off x="1907704" y="5229200"/>
            <a:ext cx="4320480" cy="1512168"/>
          </a:xfrm>
          <a:prstGeom prst="irregularSeal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 rtl="1" eaLnBrk="1" hangingPunct="1">
              <a:spcBef>
                <a:spcPct val="50000"/>
              </a:spcBef>
            </a:pPr>
            <a:r>
              <a:rPr lang="ar-JO" b="1" dirty="0"/>
              <a:t>ليس مهم العملية التي بداخل الاقواس</a:t>
            </a:r>
            <a:endParaRPr lang="en-US" b="1" dirty="0"/>
          </a:p>
        </p:txBody>
      </p:sp>
      <p:pic>
        <p:nvPicPr>
          <p:cNvPr id="1028" name="Picture 4" descr="http://t1.gstatic.com/images?q=tbn:ANd9GcRUIFIjMl6daw8ZAF_BrbRigxNbHAInZChg2ZFRnPjj5sQUrq6w&amp;t=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92364">
            <a:off x="6657973" y="928601"/>
            <a:ext cx="1773261" cy="1824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476250"/>
            <a:ext cx="7086600" cy="731838"/>
          </a:xfrm>
        </p:spPr>
        <p:txBody>
          <a:bodyPr/>
          <a:lstStyle/>
          <a:p>
            <a:pPr algn="ctr" eaLnBrk="1" hangingPunct="1">
              <a:defRPr/>
            </a:pPr>
            <a:r>
              <a:rPr lang="ar-JO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قوانين ترتيب تنفيذ العمليات الحسابية</a:t>
            </a:r>
            <a:r>
              <a:rPr lang="he-IL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dirty="0" smtClean="0"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717201" y="1052513"/>
            <a:ext cx="6015039" cy="1973262"/>
          </a:xfrm>
        </p:spPr>
        <p:txBody>
          <a:bodyPr/>
          <a:lstStyle/>
          <a:p>
            <a:pPr marL="0" indent="0" algn="r" rtl="1" eaLnBrk="1" hangingPunct="1">
              <a:buNone/>
            </a:pPr>
            <a:r>
              <a:rPr lang="ar-JO" sz="2400" dirty="0" smtClean="0"/>
              <a:t>لحل المهمة يجب ان نتذكر قوانين تنفيذ العمليات الحسابية:</a:t>
            </a:r>
            <a:r>
              <a:rPr lang="he-IL" sz="2400" dirty="0" smtClean="0"/>
              <a:t> </a:t>
            </a:r>
            <a:endParaRPr lang="en-US" sz="2400" dirty="0" smtClean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547415" y="2132856"/>
            <a:ext cx="41767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  <a:defRPr/>
            </a:pPr>
            <a:r>
              <a:rPr lang="ar-JO" sz="24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   الاقواس اولا (  )</a:t>
            </a:r>
            <a:endParaRPr lang="en-US" sz="2400" b="1" dirty="0"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2482850" y="2924175"/>
            <a:ext cx="396081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ar-JO" dirty="0" smtClean="0"/>
              <a:t>اذا كان في التمرين اقواس نبدأ بالأقواس أولا</a:t>
            </a:r>
            <a:endParaRPr lang="en-US" dirty="0"/>
          </a:p>
        </p:txBody>
      </p:sp>
      <p:grpSp>
        <p:nvGrpSpPr>
          <p:cNvPr id="11285" name="Group 21"/>
          <p:cNvGrpSpPr>
            <a:grpSpLocks/>
          </p:cNvGrpSpPr>
          <p:nvPr/>
        </p:nvGrpSpPr>
        <p:grpSpPr bwMode="auto">
          <a:xfrm>
            <a:off x="2051050" y="3929261"/>
            <a:ext cx="3960813" cy="889000"/>
            <a:chOff x="1247" y="2931"/>
            <a:chExt cx="2495" cy="560"/>
          </a:xfrm>
        </p:grpSpPr>
        <p:sp>
          <p:nvSpPr>
            <p:cNvPr id="5184" name="Text Box 10"/>
            <p:cNvSpPr txBox="1">
              <a:spLocks noChangeArrowheads="1"/>
            </p:cNvSpPr>
            <p:nvPr/>
          </p:nvSpPr>
          <p:spPr bwMode="auto">
            <a:xfrm>
              <a:off x="1247" y="3203"/>
              <a:ext cx="54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dirty="0" smtClean="0"/>
                <a:t>12</a:t>
              </a:r>
              <a:endParaRPr lang="en-US" dirty="0"/>
            </a:p>
          </p:txBody>
        </p:sp>
        <p:sp>
          <p:nvSpPr>
            <p:cNvPr id="5185" name="Text Box 11"/>
            <p:cNvSpPr txBox="1">
              <a:spLocks noChangeArrowheads="1"/>
            </p:cNvSpPr>
            <p:nvPr/>
          </p:nvSpPr>
          <p:spPr bwMode="auto">
            <a:xfrm>
              <a:off x="1996" y="3203"/>
              <a:ext cx="702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dirty="0" smtClean="0"/>
                <a:t>(3 + 1)</a:t>
              </a:r>
              <a:endParaRPr lang="en-US" dirty="0"/>
            </a:p>
          </p:txBody>
        </p:sp>
        <p:sp>
          <p:nvSpPr>
            <p:cNvPr id="11276" name="Text Box 12"/>
            <p:cNvSpPr txBox="1">
              <a:spLocks noChangeArrowheads="1"/>
            </p:cNvSpPr>
            <p:nvPr/>
          </p:nvSpPr>
          <p:spPr bwMode="auto">
            <a:xfrm>
              <a:off x="2472" y="2931"/>
              <a:ext cx="122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rtl="1">
                <a:spcBef>
                  <a:spcPct val="50000"/>
                </a:spcBef>
                <a:defRPr/>
              </a:pPr>
              <a:r>
                <a:rPr lang="ar-JO" b="1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مثال</a:t>
              </a:r>
              <a:r>
                <a:rPr lang="he-IL" b="1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:</a:t>
              </a:r>
              <a:endParaRPr lang="en-US" b="1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5187" name="Text Box 13"/>
            <p:cNvSpPr txBox="1">
              <a:spLocks noChangeArrowheads="1"/>
            </p:cNvSpPr>
            <p:nvPr/>
          </p:nvSpPr>
          <p:spPr bwMode="auto">
            <a:xfrm>
              <a:off x="1746" y="3157"/>
              <a:ext cx="31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he-IL" sz="2400" b="1"/>
                <a:t>:</a:t>
              </a:r>
              <a:endParaRPr lang="en-US" sz="2400" b="1"/>
            </a:p>
          </p:txBody>
        </p:sp>
        <p:sp>
          <p:nvSpPr>
            <p:cNvPr id="5188" name="Text Box 18"/>
            <p:cNvSpPr txBox="1">
              <a:spLocks noChangeArrowheads="1"/>
            </p:cNvSpPr>
            <p:nvPr/>
          </p:nvSpPr>
          <p:spPr bwMode="auto">
            <a:xfrm>
              <a:off x="3424" y="3203"/>
              <a:ext cx="31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/>
                <a:t>?</a:t>
              </a:r>
            </a:p>
          </p:txBody>
        </p:sp>
        <p:sp>
          <p:nvSpPr>
            <p:cNvPr id="5189" name="Text Box 19"/>
            <p:cNvSpPr txBox="1">
              <a:spLocks noChangeArrowheads="1"/>
            </p:cNvSpPr>
            <p:nvPr/>
          </p:nvSpPr>
          <p:spPr bwMode="auto">
            <a:xfrm>
              <a:off x="2744" y="3203"/>
              <a:ext cx="2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he-IL" sz="2400" b="1"/>
                <a:t>=</a:t>
              </a:r>
              <a:endParaRPr lang="en-US" sz="2400" b="1"/>
            </a:p>
          </p:txBody>
        </p:sp>
      </p:grpSp>
      <p:sp>
        <p:nvSpPr>
          <p:cNvPr id="11351" name="Text Box 87"/>
          <p:cNvSpPr txBox="1">
            <a:spLocks noChangeArrowheads="1"/>
          </p:cNvSpPr>
          <p:nvPr/>
        </p:nvSpPr>
        <p:spPr bwMode="auto">
          <a:xfrm>
            <a:off x="2051050" y="4934496"/>
            <a:ext cx="2520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  <a:defRPr/>
            </a:pPr>
            <a:r>
              <a:rPr lang="he-IL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        =    4     :       12   </a:t>
            </a: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4" name="AutoShape 72"/>
          <p:cNvSpPr>
            <a:spLocks/>
          </p:cNvSpPr>
          <p:nvPr/>
        </p:nvSpPr>
        <p:spPr bwMode="auto">
          <a:xfrm rot="16200000" flipH="1">
            <a:off x="3569943" y="3831530"/>
            <a:ext cx="167479" cy="755652"/>
          </a:xfrm>
          <a:prstGeom prst="leftBrace">
            <a:avLst>
              <a:gd name="adj1" fmla="val 60111"/>
              <a:gd name="adj2" fmla="val 4007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e-IL"/>
          </a:p>
        </p:txBody>
      </p:sp>
      <p:sp>
        <p:nvSpPr>
          <p:cNvPr id="2" name="TextBox 1"/>
          <p:cNvSpPr txBox="1"/>
          <p:nvPr/>
        </p:nvSpPr>
        <p:spPr>
          <a:xfrm>
            <a:off x="3419872" y="3789040"/>
            <a:ext cx="46672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4</a:t>
            </a:r>
            <a:endParaRPr lang="he-I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13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13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13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351" grpId="0"/>
      <p:bldP spid="74" grpId="0" animBg="1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765175"/>
            <a:ext cx="5976937" cy="2376488"/>
          </a:xfrm>
        </p:spPr>
        <p:txBody>
          <a:bodyPr/>
          <a:lstStyle/>
          <a:p>
            <a:pPr marL="0" indent="0" algn="r" rtl="1" eaLnBrk="1" hangingPunct="1">
              <a:buNone/>
              <a:defRPr/>
            </a:pPr>
            <a:r>
              <a:rPr lang="he-IL" b="1" dirty="0" smtClean="0">
                <a:solidFill>
                  <a:srgbClr val="800000"/>
                </a:solidFill>
                <a:cs typeface="Narkisim" pitchFamily="34" charset="-79"/>
              </a:rPr>
              <a:t> 2</a:t>
            </a:r>
            <a:r>
              <a:rPr lang="ar-JO" b="1" dirty="0" smtClean="0">
                <a:solidFill>
                  <a:srgbClr val="800000"/>
                </a:solidFill>
                <a:cs typeface="Narkisim" pitchFamily="34" charset="-79"/>
              </a:rPr>
              <a:t>. الضرب والقسمة يسبقان الجمع والطرح</a:t>
            </a:r>
            <a:endParaRPr lang="en-US" b="1" dirty="0" smtClean="0">
              <a:solidFill>
                <a:srgbClr val="800000"/>
              </a:solidFill>
              <a:cs typeface="Narkisim" pitchFamily="34" charset="-79"/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4097338" y="2565400"/>
            <a:ext cx="22606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  <a:defRPr/>
            </a:pPr>
            <a:r>
              <a:rPr lang="ar-JO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مثال </a:t>
            </a:r>
            <a:r>
              <a:rPr lang="he-IL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:   </a:t>
            </a: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6176" name="Group 21"/>
          <p:cNvGrpSpPr>
            <a:grpSpLocks/>
          </p:cNvGrpSpPr>
          <p:nvPr/>
        </p:nvGrpSpPr>
        <p:grpSpPr bwMode="auto">
          <a:xfrm>
            <a:off x="1835150" y="3060703"/>
            <a:ext cx="3184525" cy="557213"/>
            <a:chOff x="1156" y="1928"/>
            <a:chExt cx="2006" cy="351"/>
          </a:xfrm>
        </p:grpSpPr>
        <p:sp>
          <p:nvSpPr>
            <p:cNvPr id="6180" name="Text Box 5"/>
            <p:cNvSpPr txBox="1">
              <a:spLocks noChangeArrowheads="1"/>
            </p:cNvSpPr>
            <p:nvPr/>
          </p:nvSpPr>
          <p:spPr bwMode="auto">
            <a:xfrm>
              <a:off x="1156" y="1991"/>
              <a:ext cx="633" cy="2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/>
                <a:t>14</a:t>
              </a:r>
            </a:p>
          </p:txBody>
        </p:sp>
        <p:sp>
          <p:nvSpPr>
            <p:cNvPr id="6181" name="Text Box 6"/>
            <p:cNvSpPr txBox="1">
              <a:spLocks noChangeArrowheads="1"/>
            </p:cNvSpPr>
            <p:nvPr/>
          </p:nvSpPr>
          <p:spPr bwMode="auto">
            <a:xfrm>
              <a:off x="1973" y="1991"/>
              <a:ext cx="844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dirty="0" smtClean="0"/>
                <a:t>3   X   2</a:t>
              </a:r>
              <a:endParaRPr lang="en-US" dirty="0"/>
            </a:p>
          </p:txBody>
        </p:sp>
        <p:sp>
          <p:nvSpPr>
            <p:cNvPr id="6182" name="Text Box 8"/>
            <p:cNvSpPr txBox="1">
              <a:spLocks noChangeArrowheads="1"/>
            </p:cNvSpPr>
            <p:nvPr/>
          </p:nvSpPr>
          <p:spPr bwMode="auto">
            <a:xfrm>
              <a:off x="1737" y="1928"/>
              <a:ext cx="37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2400" b="1" dirty="0" smtClean="0"/>
                <a:t>+</a:t>
              </a:r>
              <a:endParaRPr lang="en-US" sz="2400" b="1" dirty="0"/>
            </a:p>
          </p:txBody>
        </p:sp>
        <p:sp>
          <p:nvSpPr>
            <p:cNvPr id="6183" name="Text Box 10"/>
            <p:cNvSpPr txBox="1">
              <a:spLocks noChangeArrowheads="1"/>
            </p:cNvSpPr>
            <p:nvPr/>
          </p:nvSpPr>
          <p:spPr bwMode="auto">
            <a:xfrm>
              <a:off x="2898" y="1991"/>
              <a:ext cx="26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he-IL" sz="2400" b="1" dirty="0"/>
                <a:t>=</a:t>
              </a:r>
              <a:endParaRPr lang="en-US" sz="2400" b="1" dirty="0"/>
            </a:p>
          </p:txBody>
        </p:sp>
      </p:grpSp>
      <p:sp>
        <p:nvSpPr>
          <p:cNvPr id="6171" name="Text Box 9"/>
          <p:cNvSpPr txBox="1">
            <a:spLocks noChangeArrowheads="1"/>
          </p:cNvSpPr>
          <p:nvPr/>
        </p:nvSpPr>
        <p:spPr bwMode="auto">
          <a:xfrm>
            <a:off x="5292725" y="3213103"/>
            <a:ext cx="803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rtl="1" eaLnBrk="1" hangingPunct="1">
              <a:spcBef>
                <a:spcPct val="50000"/>
              </a:spcBef>
            </a:pPr>
            <a:r>
              <a:rPr lang="he-IL" b="1" dirty="0" smtClean="0"/>
              <a:t>20</a:t>
            </a:r>
            <a:endParaRPr lang="en-US" dirty="0"/>
          </a:p>
        </p:txBody>
      </p:sp>
      <p:grpSp>
        <p:nvGrpSpPr>
          <p:cNvPr id="10288" name="Group 48"/>
          <p:cNvGrpSpPr>
            <a:grpSpLocks/>
          </p:cNvGrpSpPr>
          <p:nvPr/>
        </p:nvGrpSpPr>
        <p:grpSpPr bwMode="auto">
          <a:xfrm>
            <a:off x="3274813" y="4725144"/>
            <a:ext cx="1873251" cy="461964"/>
            <a:chOff x="1927" y="3067"/>
            <a:chExt cx="1180" cy="291"/>
          </a:xfrm>
        </p:grpSpPr>
        <p:sp>
          <p:nvSpPr>
            <p:cNvPr id="6164" name="Text Box 28"/>
            <p:cNvSpPr txBox="1">
              <a:spLocks noChangeArrowheads="1"/>
            </p:cNvSpPr>
            <p:nvPr/>
          </p:nvSpPr>
          <p:spPr bwMode="auto">
            <a:xfrm>
              <a:off x="1927" y="3067"/>
              <a:ext cx="31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he-IL" sz="2400" b="1" dirty="0"/>
                <a:t>6</a:t>
              </a:r>
              <a:endParaRPr lang="en-US" b="1" dirty="0"/>
            </a:p>
          </p:txBody>
        </p:sp>
        <p:sp>
          <p:nvSpPr>
            <p:cNvPr id="6167" name="Text Box 31"/>
            <p:cNvSpPr txBox="1">
              <a:spLocks noChangeArrowheads="1"/>
            </p:cNvSpPr>
            <p:nvPr/>
          </p:nvSpPr>
          <p:spPr bwMode="auto">
            <a:xfrm>
              <a:off x="2789" y="3067"/>
              <a:ext cx="31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2400" b="1" dirty="0"/>
                <a:t>=</a:t>
              </a:r>
            </a:p>
          </p:txBody>
        </p:sp>
      </p:grpSp>
      <p:sp>
        <p:nvSpPr>
          <p:cNvPr id="6160" name="Text Box 32"/>
          <p:cNvSpPr txBox="1">
            <a:spLocks noChangeArrowheads="1"/>
          </p:cNvSpPr>
          <p:nvPr/>
        </p:nvSpPr>
        <p:spPr bwMode="auto">
          <a:xfrm>
            <a:off x="5227639" y="4770338"/>
            <a:ext cx="6429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b="1" dirty="0" smtClean="0"/>
              <a:t>20</a:t>
            </a:r>
            <a:endParaRPr lang="en-US" sz="2400" b="1" dirty="0"/>
          </a:p>
        </p:txBody>
      </p:sp>
      <p:grpSp>
        <p:nvGrpSpPr>
          <p:cNvPr id="10294" name="Group 54"/>
          <p:cNvGrpSpPr>
            <a:grpSpLocks/>
          </p:cNvGrpSpPr>
          <p:nvPr/>
        </p:nvGrpSpPr>
        <p:grpSpPr bwMode="auto">
          <a:xfrm>
            <a:off x="2267744" y="4758977"/>
            <a:ext cx="1152525" cy="830263"/>
            <a:chOff x="1202" y="3067"/>
            <a:chExt cx="726" cy="523"/>
          </a:xfrm>
        </p:grpSpPr>
        <p:grpSp>
          <p:nvGrpSpPr>
            <p:cNvPr id="6153" name="Group 47"/>
            <p:cNvGrpSpPr>
              <a:grpSpLocks/>
            </p:cNvGrpSpPr>
            <p:nvPr/>
          </p:nvGrpSpPr>
          <p:grpSpPr bwMode="auto">
            <a:xfrm>
              <a:off x="1202" y="3067"/>
              <a:ext cx="726" cy="231"/>
              <a:chOff x="1247" y="3067"/>
              <a:chExt cx="726" cy="231"/>
            </a:xfrm>
          </p:grpSpPr>
          <p:sp>
            <p:nvSpPr>
              <p:cNvPr id="6155" name="Text Box 26"/>
              <p:cNvSpPr txBox="1">
                <a:spLocks noChangeArrowheads="1"/>
              </p:cNvSpPr>
              <p:nvPr/>
            </p:nvSpPr>
            <p:spPr bwMode="auto">
              <a:xfrm>
                <a:off x="1247" y="3067"/>
                <a:ext cx="31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b="1" dirty="0"/>
                  <a:t>14</a:t>
                </a:r>
              </a:p>
            </p:txBody>
          </p:sp>
          <p:sp>
            <p:nvSpPr>
              <p:cNvPr id="6156" name="Text Box 34"/>
              <p:cNvSpPr txBox="1">
                <a:spLocks noChangeArrowheads="1"/>
              </p:cNvSpPr>
              <p:nvPr/>
            </p:nvSpPr>
            <p:spPr bwMode="auto">
              <a:xfrm>
                <a:off x="1655" y="3067"/>
                <a:ext cx="31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endParaRPr lang="he-IL" b="1"/>
              </a:p>
            </p:txBody>
          </p:sp>
        </p:grpSp>
        <p:sp>
          <p:nvSpPr>
            <p:cNvPr id="6154" name="Text Box 53"/>
            <p:cNvSpPr txBox="1">
              <a:spLocks noChangeArrowheads="1"/>
            </p:cNvSpPr>
            <p:nvPr/>
          </p:nvSpPr>
          <p:spPr bwMode="auto">
            <a:xfrm>
              <a:off x="1565" y="3067"/>
              <a:ext cx="136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he-IL" sz="2400" b="1" dirty="0" smtClean="0"/>
                <a:t>+ </a:t>
              </a:r>
              <a:endParaRPr lang="en-US" sz="2400" b="1" dirty="0"/>
            </a:p>
          </p:txBody>
        </p:sp>
      </p:grpSp>
      <p:sp>
        <p:nvSpPr>
          <p:cNvPr id="2" name="כפל 1"/>
          <p:cNvSpPr/>
          <p:nvPr/>
        </p:nvSpPr>
        <p:spPr bwMode="auto">
          <a:xfrm>
            <a:off x="1116783" y="836712"/>
            <a:ext cx="286865" cy="504056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חילוק 2"/>
          <p:cNvSpPr/>
          <p:nvPr/>
        </p:nvSpPr>
        <p:spPr bwMode="auto">
          <a:xfrm>
            <a:off x="1475656" y="908720"/>
            <a:ext cx="432519" cy="360040"/>
          </a:xfrm>
          <a:prstGeom prst="mathDivid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969518"/>
            <a:ext cx="7683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19872" y="2601218"/>
            <a:ext cx="468312" cy="3683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6</a:t>
            </a:r>
            <a:endParaRPr lang="he-IL" dirty="0"/>
          </a:p>
        </p:txBody>
      </p:sp>
      <p:pic>
        <p:nvPicPr>
          <p:cNvPr id="2052" name="Picture 4" descr="http://watan.com/10/images/stories/Jaber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38862"/>
            <a:ext cx="2195736" cy="3090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150" descr="MCj0428251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84729">
            <a:off x="7235824" y="846124"/>
            <a:ext cx="1001713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2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  <p:bldP spid="10247" grpId="0"/>
      <p:bldP spid="6171" grpId="0"/>
      <p:bldP spid="6160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JO" b="1" i="1" dirty="0" err="1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اذا</a:t>
            </a:r>
            <a:r>
              <a:rPr lang="ar-JO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كان التمرين ضرب وقسمة</a:t>
            </a:r>
            <a:r>
              <a:rPr lang="ar-SA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فقط </a:t>
            </a:r>
            <a:r>
              <a:rPr lang="ar-JO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نبدأ من اليسار الى اليمين</a:t>
            </a:r>
            <a:endParaRPr lang="en-US" b="1" i="1" dirty="0" smtClean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1341438"/>
            <a:ext cx="5257800" cy="1108075"/>
          </a:xfrm>
        </p:spPr>
        <p:txBody>
          <a:bodyPr/>
          <a:lstStyle/>
          <a:p>
            <a:pPr algn="r" rtl="1" eaLnBrk="1" hangingPunct="1">
              <a:defRPr/>
            </a:pPr>
            <a:endParaRPr lang="ar-JO" b="1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 rtl="1" eaLnBrk="1" hangingPunct="1">
              <a:defRPr/>
            </a:pPr>
            <a:r>
              <a:rPr lang="ar-JO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مثال:  </a:t>
            </a:r>
            <a:endParaRPr lang="he-IL" b="1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2411760" y="2420888"/>
            <a:ext cx="3384376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000" dirty="0" smtClean="0"/>
              <a:t>15   :  3   X 2     =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2000" dirty="0" smtClean="0"/>
              <a:t>          5        X    2   =   10 </a:t>
            </a:r>
            <a:endParaRPr lang="en-US" sz="20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586" y="2276872"/>
            <a:ext cx="7683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67745" y="1979548"/>
            <a:ext cx="38417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dirty="0" smtClean="0"/>
              <a:t>5</a:t>
            </a:r>
            <a:endParaRPr lang="he-IL" dirty="0"/>
          </a:p>
        </p:txBody>
      </p:sp>
      <p:sp>
        <p:nvSpPr>
          <p:cNvPr id="5" name="מלבן 4"/>
          <p:cNvSpPr/>
          <p:nvPr/>
        </p:nvSpPr>
        <p:spPr>
          <a:xfrm>
            <a:off x="4900576" y="3779748"/>
            <a:ext cx="13276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 eaLnBrk="1" hangingPunct="1">
              <a:defRPr/>
            </a:pPr>
            <a:r>
              <a:rPr lang="ar-JO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مثال اخر : </a:t>
            </a:r>
            <a:endParaRPr lang="he-IL" sz="2400" b="1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2195736" y="4365104"/>
            <a:ext cx="3384376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000" dirty="0" smtClean="0"/>
              <a:t>3  X  6     :    2    =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2000" dirty="0" smtClean="0"/>
              <a:t>18     :   2   =   9</a:t>
            </a:r>
            <a:endParaRPr lang="en-US" sz="2000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221088"/>
            <a:ext cx="7683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987824" y="3851756"/>
            <a:ext cx="5040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dirty="0" smtClean="0"/>
              <a:t>18</a:t>
            </a:r>
            <a:endParaRPr lang="he-IL" dirty="0"/>
          </a:p>
        </p:txBody>
      </p:sp>
      <p:pic>
        <p:nvPicPr>
          <p:cNvPr id="6" name="תמונה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340768"/>
            <a:ext cx="781050" cy="771525"/>
          </a:xfrm>
          <a:prstGeom prst="rect">
            <a:avLst/>
          </a:prstGeom>
        </p:spPr>
      </p:pic>
      <p:pic>
        <p:nvPicPr>
          <p:cNvPr id="18" name="תמונה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017515"/>
            <a:ext cx="781050" cy="771525"/>
          </a:xfrm>
          <a:prstGeom prst="rect">
            <a:avLst/>
          </a:prstGeom>
        </p:spPr>
      </p:pic>
      <p:pic>
        <p:nvPicPr>
          <p:cNvPr id="4098" name="Picture 2" descr="http://www.gam3aonline.com/uploads/Boy%20Studying%202723469677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91935"/>
            <a:ext cx="2230887" cy="2089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/>
      <p:bldP spid="4" grpId="0"/>
      <p:bldP spid="14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>
              <a:defRPr/>
            </a:pPr>
            <a:r>
              <a:rPr lang="ar-JO" sz="32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 اخيرا الجمع والطرح نبدأ من اليسار الى اليمين </a:t>
            </a:r>
            <a:endParaRPr lang="en-US" sz="3200" dirty="0" smtClean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79525" y="1600200"/>
            <a:ext cx="5257800" cy="1036638"/>
          </a:xfrm>
        </p:spPr>
        <p:txBody>
          <a:bodyPr/>
          <a:lstStyle/>
          <a:p>
            <a:pPr algn="r" rtl="1" eaLnBrk="1" hangingPunct="1">
              <a:buNone/>
            </a:pPr>
            <a:r>
              <a:rPr lang="ar-JO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مثال:  </a:t>
            </a:r>
            <a:endParaRPr lang="he-IL" sz="2400" b="1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 rtl="1" eaLnBrk="1" hangingPunct="1">
              <a:buFontTx/>
              <a:buNone/>
            </a:pPr>
            <a:endParaRPr lang="en-US" sz="2400" dirty="0" smtClean="0"/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3419475" y="2564904"/>
            <a:ext cx="2952750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4   +   12   -  2  =</a:t>
            </a:r>
          </a:p>
          <a:p>
            <a:pPr algn="r" rtl="1">
              <a:spcBef>
                <a:spcPct val="50000"/>
              </a:spcBef>
              <a:defRPr/>
            </a:pP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2988345" y="3068638"/>
            <a:ext cx="367188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rtl="1" eaLnBrk="1" hangingPunct="1">
              <a:spcBef>
                <a:spcPct val="50000"/>
              </a:spcBef>
            </a:pPr>
            <a:r>
              <a:rPr lang="en-US" dirty="0" smtClean="0"/>
              <a:t>16   -   2  =   14</a:t>
            </a:r>
            <a:endParaRPr lang="en-US" dirty="0"/>
          </a:p>
        </p:txBody>
      </p:sp>
      <p:sp>
        <p:nvSpPr>
          <p:cNvPr id="3" name="חיסור 2"/>
          <p:cNvSpPr/>
          <p:nvPr/>
        </p:nvSpPr>
        <p:spPr bwMode="auto">
          <a:xfrm rot="19831753">
            <a:off x="2755852" y="1600505"/>
            <a:ext cx="502444" cy="360040"/>
          </a:xfrm>
          <a:prstGeom prst="mathMinu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חיבור 3"/>
          <p:cNvSpPr/>
          <p:nvPr/>
        </p:nvSpPr>
        <p:spPr bwMode="auto">
          <a:xfrm rot="19445966">
            <a:off x="1936876" y="1724783"/>
            <a:ext cx="490668" cy="504056"/>
          </a:xfrm>
          <a:prstGeom prst="mathPlu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746" y="2465462"/>
            <a:ext cx="7683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51388" y="2060848"/>
            <a:ext cx="5397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dirty="0" smtClean="0"/>
              <a:t>16</a:t>
            </a:r>
            <a:endParaRPr lang="he-IL" dirty="0"/>
          </a:p>
        </p:txBody>
      </p:sp>
      <p:sp>
        <p:nvSpPr>
          <p:cNvPr id="6" name="מלבן 5"/>
          <p:cNvSpPr/>
          <p:nvPr/>
        </p:nvSpPr>
        <p:spPr>
          <a:xfrm>
            <a:off x="2699792" y="4293096"/>
            <a:ext cx="2736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Bef>
                <a:spcPct val="50000"/>
              </a:spcBef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24   -   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12   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+  5  =   17</a:t>
            </a: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149080"/>
            <a:ext cx="7683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3203848" y="3779748"/>
            <a:ext cx="5397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dirty="0" smtClean="0"/>
              <a:t>12</a:t>
            </a:r>
            <a:endParaRPr lang="he-IL" dirty="0"/>
          </a:p>
        </p:txBody>
      </p:sp>
      <p:pic>
        <p:nvPicPr>
          <p:cNvPr id="3074" name="Picture 2" descr="http://www.mawhopon.net/upload/image/basic_photo/math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058" y="5085184"/>
            <a:ext cx="3124846" cy="1152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915816" y="4784130"/>
            <a:ext cx="27363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12   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   5   =    17</a:t>
            </a:r>
          </a:p>
          <a:p>
            <a:endParaRPr lang="he-I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3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  <p:bldP spid="13325" grpId="0"/>
      <p:bldP spid="5" grpId="0"/>
      <p:bldP spid="6" grpId="0"/>
      <p:bldP spid="30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80" name="AutoShape 104"/>
          <p:cNvSpPr>
            <a:spLocks noChangeArrowheads="1"/>
          </p:cNvSpPr>
          <p:nvPr/>
        </p:nvSpPr>
        <p:spPr bwMode="auto">
          <a:xfrm>
            <a:off x="1691804" y="4653186"/>
            <a:ext cx="4824412" cy="1008062"/>
          </a:xfrm>
          <a:prstGeom prst="ribbon">
            <a:avLst>
              <a:gd name="adj1" fmla="val 12500"/>
              <a:gd name="adj2" fmla="val 75000"/>
            </a:avLst>
          </a:prstGeom>
          <a:gradFill rotWithShape="1">
            <a:gsLst>
              <a:gs pos="0">
                <a:srgbClr val="FF66CC"/>
              </a:gs>
              <a:gs pos="100000">
                <a:srgbClr val="FF66CC">
                  <a:gamma/>
                  <a:shade val="46275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ar-JO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2"/>
              </a:rPr>
              <a:t>للبرمجية</a:t>
            </a:r>
            <a:r>
              <a:rPr lang="he-I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2"/>
              </a:rPr>
              <a:t> 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5457" name="Picture 105" descr="MCj0428251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84729">
            <a:off x="6755577" y="761283"/>
            <a:ext cx="1518496" cy="2620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75780" y="1556544"/>
            <a:ext cx="5184452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4000" b="1" dirty="0" smtClean="0">
                <a:solidFill>
                  <a:srgbClr val="800000"/>
                </a:solidFill>
              </a:rPr>
              <a:t>و</a:t>
            </a:r>
            <a:r>
              <a:rPr lang="ar-SA" sz="4000" b="1" dirty="0" smtClean="0">
                <a:solidFill>
                  <a:srgbClr val="800000"/>
                </a:solidFill>
              </a:rPr>
              <a:t>ا</a:t>
            </a:r>
            <a:r>
              <a:rPr lang="ar-JO" sz="4000" b="1" dirty="0" smtClean="0">
                <a:solidFill>
                  <a:srgbClr val="800000"/>
                </a:solidFill>
              </a:rPr>
              <a:t>لان لنتمرن معا على برمجية الحاسوب المعطل</a:t>
            </a:r>
            <a:endParaRPr lang="he-IL" sz="40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80" grpId="0" animBg="1"/>
    </p:bldLst>
  </p:timing>
</p:sld>
</file>

<file path=ppt/theme/theme1.xml><?xml version="1.0" encoding="utf-8"?>
<a:theme xmlns:a="http://schemas.openxmlformats.org/drawingml/2006/main" name="01159440">
  <a:themeElements>
    <a:clrScheme name="01159440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01159440">
      <a:majorFont>
        <a:latin typeface="Century Gothic"/>
        <a:ea typeface=""/>
        <a:cs typeface="Arial"/>
      </a:majorFont>
      <a:minorFont>
        <a:latin typeface="Century Gothic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0115944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ערכת נושא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01159440</Template>
  <TotalTime>625</TotalTime>
  <Words>229</Words>
  <Application>Microsoft Office PowerPoint</Application>
  <PresentationFormat>عرض على الشاشة (3:4)‏</PresentationFormat>
  <Paragraphs>59</Paragraphs>
  <Slides>7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01159440</vt:lpstr>
      <vt:lpstr>عرض تقديمي في PowerPoint</vt:lpstr>
      <vt:lpstr>مهمة للتفكير</vt:lpstr>
      <vt:lpstr>قوانين ترتيب تنفيذ العمليات الحسابية </vt:lpstr>
      <vt:lpstr>عرض تقديمي في PowerPoint</vt:lpstr>
      <vt:lpstr>اذا كان التمرين ضرب وقسمة فقط  نبدأ من اليسار الى اليمين</vt:lpstr>
      <vt:lpstr>3. اخيرا الجمع والطرح نبدأ من اليسار الى اليمين 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חילוק ארוך</dc:title>
  <dc:creator>אילנה</dc:creator>
  <cp:lastModifiedBy>Arabic</cp:lastModifiedBy>
  <cp:revision>41</cp:revision>
  <dcterms:created xsi:type="dcterms:W3CDTF">2009-01-08T14:02:49Z</dcterms:created>
  <dcterms:modified xsi:type="dcterms:W3CDTF">2013-01-30T10:57:11Z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TC011594401037</vt:lpwstr>
  </property>
</Properties>
</file>