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92" r:id="rId3"/>
    <p:sldId id="294" r:id="rId4"/>
    <p:sldId id="293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0066FF"/>
    <a:srgbClr val="FF0066"/>
    <a:srgbClr val="800080"/>
    <a:srgbClr val="66FF33"/>
    <a:srgbClr val="000099"/>
    <a:srgbClr val="3366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A7E7F-EF9B-461F-B3DF-FC618F2F1C5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15F26-744D-41CC-89A6-6B860A7565E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0CC3D-7CE2-4827-A8F8-7C1A2117E6E4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B6301-A0B0-4F52-8067-D44FDDE5CAB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C207B-8EA3-48B8-A3BD-FAD0C048856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9869F-79B4-4387-BC8B-2DFDD4A0C09B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D2EEB-EDB6-49F2-8B0E-5F4CF86697FB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FA266-46DE-49AE-B0E5-1753F89B28A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63816-E55A-4BEC-AFE0-242B77C2FC0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ACCC4-834C-4891-AF38-BCBF740B7EC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520D9-76EC-4F00-BFBF-D11800819FBB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/>
              <a:t>לחץ כדי לערוך סגנון כותרת של תבנית בסיס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fld id="{2F7E9310-ED77-45B6-BE78-CE81C5C26AA3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1203459" y="304800"/>
            <a:ext cx="6854696" cy="919401"/>
          </a:xfrm>
          <a:prstGeom prst="flowChartAlternateProcess">
            <a:avLst/>
          </a:prstGeom>
          <a:noFill/>
          <a:ln w="3175">
            <a:solidFill>
              <a:schemeClr val="folHlink"/>
            </a:solidFill>
            <a:miter lim="800000"/>
            <a:headEnd/>
            <a:tailEnd/>
          </a:ln>
          <a:effectLst>
            <a:outerShdw dist="35921" dir="18900000" algn="ctr" rotWithShape="0">
              <a:srgbClr val="3399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ar-JO" sz="48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raditional Arabic" pitchFamily="2" charset="-78"/>
              </a:rPr>
              <a:t>المعرفة اللغوية ”النّحو“   للصّف </a:t>
            </a:r>
            <a:r>
              <a:rPr lang="ar-SA" sz="48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raditional Arabic" pitchFamily="2" charset="-78"/>
              </a:rPr>
              <a:t>الخامس</a:t>
            </a:r>
            <a:endParaRPr lang="en-US" sz="48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cs typeface="Traditional Arabic" pitchFamily="2" charset="-78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195513" y="1362075"/>
            <a:ext cx="6462712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18900000" algn="ctr" rotWithShape="0">
              <a:srgbClr val="A50021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indent="274638">
              <a:lnSpc>
                <a:spcPct val="150000"/>
              </a:lnSpc>
              <a:defRPr/>
            </a:pPr>
            <a:r>
              <a:rPr lang="ar-JO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raditional Arabic" pitchFamily="2" charset="-78"/>
              </a:rPr>
              <a:t>معرفة الفاعل في الجملة الفعليّة عندما يكون:</a:t>
            </a:r>
          </a:p>
          <a:p>
            <a:pPr indent="274638">
              <a:lnSpc>
                <a:spcPct val="150000"/>
              </a:lnSpc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ar-JO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raditional Arabic" pitchFamily="2" charset="-78"/>
              </a:rPr>
              <a:t>اسمـًا ظاهراً</a:t>
            </a:r>
          </a:p>
          <a:p>
            <a:pPr indent="274638">
              <a:lnSpc>
                <a:spcPct val="150000"/>
              </a:lnSpc>
              <a:buClr>
                <a:srgbClr val="FF3300"/>
              </a:buClr>
              <a:buFont typeface="Wingdings" pitchFamily="2" charset="2"/>
              <a:buNone/>
              <a:defRPr/>
            </a:pPr>
            <a:endParaRPr lang="ar-JO" sz="1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raditional Arabic" pitchFamily="2" charset="-78"/>
            </a:endParaRPr>
          </a:p>
          <a:p>
            <a:pPr indent="274638">
              <a:lnSpc>
                <a:spcPct val="150000"/>
              </a:lnSpc>
              <a:buClr>
                <a:srgbClr val="FF3300"/>
              </a:buClr>
              <a:buFont typeface="Wingdings" pitchFamily="2" charset="2"/>
              <a:buNone/>
              <a:defRPr/>
            </a:pPr>
            <a:endParaRPr lang="en-US" sz="4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raditional Arabic" pitchFamily="2" charset="-78"/>
            </a:endParaRPr>
          </a:p>
        </p:txBody>
      </p:sp>
      <p:pic>
        <p:nvPicPr>
          <p:cNvPr id="2" name="Picture 6" descr="ينكش"/>
          <p:cNvPicPr>
            <a:picLocks noChangeAspect="1" noChangeArrowheads="1"/>
          </p:cNvPicPr>
          <p:nvPr/>
        </p:nvPicPr>
        <p:blipFill>
          <a:blip r:embed="rId2">
            <a:lum bright="48000"/>
          </a:blip>
          <a:srcRect/>
          <a:stretch>
            <a:fillRect/>
          </a:stretch>
        </p:blipFill>
        <p:spPr bwMode="auto">
          <a:xfrm>
            <a:off x="2195513" y="2133600"/>
            <a:ext cx="28622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323850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31913" y="620713"/>
            <a:ext cx="42465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يَحْصُدُ  ٱلْحَصّادونَ  ٱلْقَمْحَ</a:t>
            </a:r>
            <a:endParaRPr lang="he-IL" sz="4000" b="1">
              <a:solidFill>
                <a:srgbClr val="0000FF"/>
              </a:solidFill>
              <a:cs typeface="Traditional Arabic" pitchFamily="2" charset="-78"/>
            </a:endParaRPr>
          </a:p>
        </p:txBody>
      </p:sp>
      <p:pic>
        <p:nvPicPr>
          <p:cNvPr id="11268" name="Picture 4" descr="حصاد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276475"/>
            <a:ext cx="4465637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403350" y="1341438"/>
            <a:ext cx="4103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تَحْصُدُ  ٱلْحَصّاداتُ  ٱلْقَمْحَ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 flipH="1">
            <a:off x="5778500" y="1268413"/>
            <a:ext cx="2393950" cy="711200"/>
          </a:xfrm>
          <a:prstGeom prst="homePlate">
            <a:avLst>
              <a:gd name="adj" fmla="val 84152"/>
            </a:avLst>
          </a:prstGeom>
          <a:solidFill>
            <a:srgbClr val="FFFFCC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 في الـمُؤَنَّث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 flipH="1">
            <a:off x="5726113" y="547688"/>
            <a:ext cx="2432050" cy="711200"/>
          </a:xfrm>
          <a:prstGeom prst="homePlate">
            <a:avLst>
              <a:gd name="adj" fmla="val 85491"/>
            </a:avLst>
          </a:prstGeom>
          <a:solidFill>
            <a:srgbClr val="FFFFCC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  في الـمُذَكّر</a:t>
            </a:r>
            <a:endParaRPr lang="he-IL" sz="4000" b="1">
              <a:solidFill>
                <a:srgbClr val="0000FF"/>
              </a:solidFill>
              <a:cs typeface="Traditional Arabic" pitchFamily="2" charset="-78"/>
            </a:endParaRP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5076825" y="2349500"/>
            <a:ext cx="3544888" cy="1397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ar-JO" sz="3200" b="1">
                <a:solidFill>
                  <a:srgbClr val="000099"/>
                </a:solidFill>
                <a:cs typeface="Traditional Arabic" pitchFamily="2" charset="-78"/>
              </a:rPr>
              <a:t>هَلْ </a:t>
            </a:r>
            <a:r>
              <a:rPr lang="ar-JO" sz="3200" b="1">
                <a:solidFill>
                  <a:srgbClr val="FF3300"/>
                </a:solidFill>
                <a:cs typeface="Traditional Arabic" pitchFamily="2" charset="-78"/>
              </a:rPr>
              <a:t>الفاعل</a:t>
            </a:r>
            <a:r>
              <a:rPr lang="ar-JO" sz="3200" b="1">
                <a:solidFill>
                  <a:srgbClr val="000099"/>
                </a:solidFill>
                <a:cs typeface="Traditional Arabic" pitchFamily="2" charset="-78"/>
              </a:rPr>
              <a:t> في الجملتين أعلاه مُفْرَد أمْ مُثَنى أمْ جَمع؟</a:t>
            </a:r>
            <a:endParaRPr lang="en-US" sz="3200" b="1">
              <a:solidFill>
                <a:srgbClr val="000099"/>
              </a:solidFill>
              <a:cs typeface="Traditional Arabic" pitchFamily="2" charset="-78"/>
            </a:endParaRPr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>
            <a:off x="6011863" y="4508500"/>
            <a:ext cx="1422400" cy="7778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33CC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جَمع     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3059113" y="2420938"/>
            <a:ext cx="5072062" cy="1728787"/>
            <a:chOff x="1927" y="1525"/>
            <a:chExt cx="3195" cy="1089"/>
          </a:xfrm>
        </p:grpSpPr>
        <p:sp>
          <p:nvSpPr>
            <p:cNvPr id="12309" name="Text Box 4"/>
            <p:cNvSpPr txBox="1">
              <a:spLocks noChangeArrowheads="1"/>
            </p:cNvSpPr>
            <p:nvPr/>
          </p:nvSpPr>
          <p:spPr bwMode="auto">
            <a:xfrm>
              <a:off x="2290" y="1525"/>
              <a:ext cx="283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JO" sz="4000" b="1">
                  <a:solidFill>
                    <a:srgbClr val="0000FF"/>
                  </a:solidFill>
                  <a:cs typeface="Traditional Arabic" pitchFamily="2" charset="-78"/>
                </a:rPr>
                <a:t>يَتَنَقَّلُ ٱلْعُصْفورانِ عَلى ٱلأَغْصانِ</a:t>
              </a:r>
              <a:endParaRPr lang="he-IL" sz="4000" b="1">
                <a:solidFill>
                  <a:srgbClr val="0000FF"/>
                </a:solidFill>
                <a:cs typeface="Traditional Arabic" pitchFamily="2" charset="-78"/>
              </a:endParaRPr>
            </a:p>
          </p:txBody>
        </p:sp>
        <p:sp>
          <p:nvSpPr>
            <p:cNvPr id="12310" name="Text Box 5"/>
            <p:cNvSpPr txBox="1">
              <a:spLocks noChangeArrowheads="1"/>
            </p:cNvSpPr>
            <p:nvPr/>
          </p:nvSpPr>
          <p:spPr bwMode="auto">
            <a:xfrm>
              <a:off x="2199" y="2115"/>
              <a:ext cx="289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JO" sz="4000" b="1">
                  <a:solidFill>
                    <a:srgbClr val="FF3300"/>
                  </a:solidFill>
                  <a:cs typeface="Traditional Arabic" pitchFamily="2" charset="-78"/>
                </a:rPr>
                <a:t>تَتَنَقَّلُ ٱلْعُصْفورتانِ عَلى ٱلأَغْصانِ</a:t>
              </a:r>
              <a:endParaRPr lang="he-IL" sz="4000" b="1">
                <a:solidFill>
                  <a:srgbClr val="FF3300"/>
                </a:solidFill>
                <a:cs typeface="Traditional Arabic" pitchFamily="2" charset="-78"/>
              </a:endParaRPr>
            </a:p>
          </p:txBody>
        </p:sp>
        <p:sp>
          <p:nvSpPr>
            <p:cNvPr id="12311" name="AutoShape 6"/>
            <p:cNvSpPr>
              <a:spLocks/>
            </p:cNvSpPr>
            <p:nvPr/>
          </p:nvSpPr>
          <p:spPr bwMode="auto">
            <a:xfrm>
              <a:off x="1927" y="1525"/>
              <a:ext cx="318" cy="1089"/>
            </a:xfrm>
            <a:prstGeom prst="leftBrace">
              <a:avLst>
                <a:gd name="adj1" fmla="val 28538"/>
                <a:gd name="adj2" fmla="val 50000"/>
              </a:avLst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endParaRPr lang="en-US"/>
            </a:p>
          </p:txBody>
        </p:sp>
      </p:grpSp>
      <p:grpSp>
        <p:nvGrpSpPr>
          <p:cNvPr id="12292" name="Group 7"/>
          <p:cNvGrpSpPr>
            <a:grpSpLocks/>
          </p:cNvGrpSpPr>
          <p:nvPr/>
        </p:nvGrpSpPr>
        <p:grpSpPr bwMode="auto">
          <a:xfrm>
            <a:off x="2987675" y="4365625"/>
            <a:ext cx="4822825" cy="1728788"/>
            <a:chOff x="1837" y="1661"/>
            <a:chExt cx="3038" cy="1089"/>
          </a:xfrm>
        </p:grpSpPr>
        <p:sp>
          <p:nvSpPr>
            <p:cNvPr id="12306" name="Text Box 8"/>
            <p:cNvSpPr txBox="1">
              <a:spLocks noChangeArrowheads="1"/>
            </p:cNvSpPr>
            <p:nvPr/>
          </p:nvSpPr>
          <p:spPr bwMode="auto">
            <a:xfrm>
              <a:off x="2200" y="1752"/>
              <a:ext cx="267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rtl="0"/>
              <a:r>
                <a:rPr lang="ar-JO" sz="4000" b="1">
                  <a:solidFill>
                    <a:srgbClr val="0000FF"/>
                  </a:solidFill>
                  <a:cs typeface="Traditional Arabic" pitchFamily="2" charset="-78"/>
                </a:rPr>
                <a:t>يَحْصُدُ  ٱلْحَصّادونَ  ٱلْقَمْحَ</a:t>
              </a:r>
              <a:endParaRPr lang="he-IL" sz="4000" b="1">
                <a:solidFill>
                  <a:srgbClr val="0000FF"/>
                </a:solidFill>
                <a:cs typeface="Traditional Arabic" pitchFamily="2" charset="-78"/>
              </a:endParaRPr>
            </a:p>
          </p:txBody>
        </p:sp>
        <p:sp>
          <p:nvSpPr>
            <p:cNvPr id="12307" name="Text Box 9"/>
            <p:cNvSpPr txBox="1">
              <a:spLocks noChangeArrowheads="1"/>
            </p:cNvSpPr>
            <p:nvPr/>
          </p:nvSpPr>
          <p:spPr bwMode="auto">
            <a:xfrm>
              <a:off x="2245" y="2296"/>
              <a:ext cx="258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rtl="0"/>
              <a:r>
                <a:rPr lang="ar-JO" sz="4000" b="1">
                  <a:solidFill>
                    <a:srgbClr val="FF3300"/>
                  </a:solidFill>
                  <a:cs typeface="Traditional Arabic" pitchFamily="2" charset="-78"/>
                </a:rPr>
                <a:t>تَحْصُدُ  ٱلْحَصّاداتُ  ٱلْقَمْحَ</a:t>
              </a:r>
              <a:endParaRPr lang="he-IL" sz="4000" b="1">
                <a:solidFill>
                  <a:srgbClr val="FF3300"/>
                </a:solidFill>
                <a:cs typeface="Traditional Arabic" pitchFamily="2" charset="-78"/>
              </a:endParaRPr>
            </a:p>
          </p:txBody>
        </p:sp>
        <p:sp>
          <p:nvSpPr>
            <p:cNvPr id="12308" name="AutoShape 10"/>
            <p:cNvSpPr>
              <a:spLocks/>
            </p:cNvSpPr>
            <p:nvPr/>
          </p:nvSpPr>
          <p:spPr bwMode="auto">
            <a:xfrm>
              <a:off x="1837" y="1661"/>
              <a:ext cx="318" cy="1089"/>
            </a:xfrm>
            <a:prstGeom prst="leftBrace">
              <a:avLst>
                <a:gd name="adj1" fmla="val 28538"/>
                <a:gd name="adj2" fmla="val 50000"/>
              </a:avLst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endParaRPr lang="en-US"/>
            </a:p>
          </p:txBody>
        </p:sp>
      </p:grpSp>
      <p:grpSp>
        <p:nvGrpSpPr>
          <p:cNvPr id="12293" name="Group 11"/>
          <p:cNvGrpSpPr>
            <a:grpSpLocks/>
          </p:cNvGrpSpPr>
          <p:nvPr/>
        </p:nvGrpSpPr>
        <p:grpSpPr bwMode="auto">
          <a:xfrm>
            <a:off x="3059113" y="476250"/>
            <a:ext cx="4022725" cy="1422400"/>
            <a:chOff x="1927" y="300"/>
            <a:chExt cx="2534" cy="896"/>
          </a:xfrm>
        </p:grpSpPr>
        <p:sp>
          <p:nvSpPr>
            <p:cNvPr id="12303" name="AutoShape 12"/>
            <p:cNvSpPr>
              <a:spLocks noChangeArrowheads="1"/>
            </p:cNvSpPr>
            <p:nvPr/>
          </p:nvSpPr>
          <p:spPr bwMode="auto">
            <a:xfrm>
              <a:off x="2245" y="300"/>
              <a:ext cx="2133" cy="484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JO" sz="4000" b="1">
                  <a:solidFill>
                    <a:srgbClr val="0000FF"/>
                  </a:solidFill>
                  <a:cs typeface="Traditional Arabic" pitchFamily="2" charset="-78"/>
                </a:rPr>
                <a:t>شَـمَّ   ٱلْوَلَـدُ ٱلْوَرْدَةَ</a:t>
              </a:r>
              <a:endParaRPr lang="he-IL" sz="4000" b="1">
                <a:solidFill>
                  <a:srgbClr val="0000FF"/>
                </a:solidFill>
                <a:cs typeface="Traditional Arabic" pitchFamily="2" charset="-78"/>
              </a:endParaRPr>
            </a:p>
          </p:txBody>
        </p:sp>
        <p:sp>
          <p:nvSpPr>
            <p:cNvPr id="12304" name="Text Box 13"/>
            <p:cNvSpPr txBox="1">
              <a:spLocks noChangeArrowheads="1"/>
            </p:cNvSpPr>
            <p:nvPr/>
          </p:nvSpPr>
          <p:spPr bwMode="auto">
            <a:xfrm>
              <a:off x="2290" y="754"/>
              <a:ext cx="217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ar-JO" sz="4000" b="1">
                  <a:solidFill>
                    <a:srgbClr val="FF3300"/>
                  </a:solidFill>
                  <a:cs typeface="Traditional Arabic" pitchFamily="2" charset="-78"/>
                </a:rPr>
                <a:t>شَمَّتْ  ٱلْبِنـتُ  ٱلْوَرْدَةَ</a:t>
              </a:r>
              <a:endParaRPr lang="he-IL" sz="4000" b="1">
                <a:solidFill>
                  <a:srgbClr val="FF3300"/>
                </a:solidFill>
                <a:cs typeface="Traditional Arabic" pitchFamily="2" charset="-78"/>
              </a:endParaRPr>
            </a:p>
          </p:txBody>
        </p:sp>
        <p:sp>
          <p:nvSpPr>
            <p:cNvPr id="12305" name="AutoShape 14"/>
            <p:cNvSpPr>
              <a:spLocks/>
            </p:cNvSpPr>
            <p:nvPr/>
          </p:nvSpPr>
          <p:spPr bwMode="auto">
            <a:xfrm>
              <a:off x="1927" y="346"/>
              <a:ext cx="318" cy="816"/>
            </a:xfrm>
            <a:prstGeom prst="leftBrace">
              <a:avLst>
                <a:gd name="adj1" fmla="val 21384"/>
                <a:gd name="adj2" fmla="val 50000"/>
              </a:avLst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endParaRPr lang="en-US"/>
            </a:p>
          </p:txBody>
        </p:sp>
      </p:grpSp>
      <p:sp>
        <p:nvSpPr>
          <p:cNvPr id="12294" name="Text Box 15"/>
          <p:cNvSpPr txBox="1">
            <a:spLocks noChangeArrowheads="1"/>
          </p:cNvSpPr>
          <p:nvPr/>
        </p:nvSpPr>
        <p:spPr bwMode="auto">
          <a:xfrm>
            <a:off x="2051050" y="908050"/>
            <a:ext cx="908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400" b="1">
                <a:solidFill>
                  <a:srgbClr val="008000"/>
                </a:solidFill>
                <a:cs typeface="Traditional Arabic" pitchFamily="2" charset="-78"/>
              </a:rPr>
              <a:t>مُفْرَد</a:t>
            </a:r>
            <a:endParaRPr lang="en-US" sz="4400" b="1">
              <a:solidFill>
                <a:srgbClr val="008000"/>
              </a:solidFill>
              <a:cs typeface="Traditional Arabic" pitchFamily="2" charset="-78"/>
            </a:endParaRPr>
          </a:p>
        </p:txBody>
      </p:sp>
      <p:sp>
        <p:nvSpPr>
          <p:cNvPr id="12295" name="Text Box 16"/>
          <p:cNvSpPr txBox="1">
            <a:spLocks noChangeArrowheads="1"/>
          </p:cNvSpPr>
          <p:nvPr/>
        </p:nvSpPr>
        <p:spPr bwMode="auto">
          <a:xfrm>
            <a:off x="2112963" y="2924175"/>
            <a:ext cx="8461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400" b="1">
                <a:solidFill>
                  <a:srgbClr val="008000"/>
                </a:solidFill>
                <a:cs typeface="Traditional Arabic" pitchFamily="2" charset="-78"/>
              </a:rPr>
              <a:t>مُثَنّى</a:t>
            </a:r>
            <a:endParaRPr lang="en-US" sz="4400" b="1">
              <a:solidFill>
                <a:srgbClr val="008000"/>
              </a:solidFill>
              <a:cs typeface="Traditional Arabic" pitchFamily="2" charset="-78"/>
            </a:endParaRPr>
          </a:p>
        </p:txBody>
      </p:sp>
      <p:sp>
        <p:nvSpPr>
          <p:cNvPr id="12296" name="Text Box 17"/>
          <p:cNvSpPr txBox="1">
            <a:spLocks noChangeArrowheads="1"/>
          </p:cNvSpPr>
          <p:nvPr/>
        </p:nvSpPr>
        <p:spPr bwMode="auto">
          <a:xfrm>
            <a:off x="1990725" y="4868863"/>
            <a:ext cx="906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400" b="1">
                <a:solidFill>
                  <a:srgbClr val="008000"/>
                </a:solidFill>
                <a:cs typeface="Traditional Arabic" pitchFamily="2" charset="-78"/>
              </a:rPr>
              <a:t>جَمع</a:t>
            </a:r>
            <a:endParaRPr lang="en-US" sz="4400" b="1">
              <a:solidFill>
                <a:srgbClr val="008000"/>
              </a:solidFill>
              <a:cs typeface="Traditional Arabic" pitchFamily="2" charset="-78"/>
            </a:endParaRPr>
          </a:p>
        </p:txBody>
      </p:sp>
      <p:sp>
        <p:nvSpPr>
          <p:cNvPr id="50194" name="AutoShape 18"/>
          <p:cNvSpPr>
            <a:spLocks noChangeArrowheads="1"/>
          </p:cNvSpPr>
          <p:nvPr/>
        </p:nvSpPr>
        <p:spPr bwMode="auto">
          <a:xfrm>
            <a:off x="5795963" y="333375"/>
            <a:ext cx="1223962" cy="1008063"/>
          </a:xfrm>
          <a:prstGeom prst="star32">
            <a:avLst>
              <a:gd name="adj" fmla="val 37500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5" name="AutoShape 19"/>
          <p:cNvSpPr>
            <a:spLocks noChangeArrowheads="1"/>
          </p:cNvSpPr>
          <p:nvPr/>
        </p:nvSpPr>
        <p:spPr bwMode="auto">
          <a:xfrm>
            <a:off x="5940425" y="981075"/>
            <a:ext cx="1223963" cy="1008063"/>
          </a:xfrm>
          <a:prstGeom prst="star32">
            <a:avLst>
              <a:gd name="adj" fmla="val 37500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6" name="AutoShape 20"/>
          <p:cNvSpPr>
            <a:spLocks noChangeArrowheads="1"/>
          </p:cNvSpPr>
          <p:nvPr/>
        </p:nvSpPr>
        <p:spPr bwMode="auto">
          <a:xfrm>
            <a:off x="7092950" y="2205038"/>
            <a:ext cx="1223963" cy="1008062"/>
          </a:xfrm>
          <a:prstGeom prst="star32">
            <a:avLst>
              <a:gd name="adj" fmla="val 37500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7" name="AutoShape 21"/>
          <p:cNvSpPr>
            <a:spLocks noChangeArrowheads="1"/>
          </p:cNvSpPr>
          <p:nvPr/>
        </p:nvSpPr>
        <p:spPr bwMode="auto">
          <a:xfrm>
            <a:off x="7019925" y="3141663"/>
            <a:ext cx="1223963" cy="1008062"/>
          </a:xfrm>
          <a:prstGeom prst="star32">
            <a:avLst>
              <a:gd name="adj" fmla="val 37500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8" name="AutoShape 22"/>
          <p:cNvSpPr>
            <a:spLocks noChangeArrowheads="1"/>
          </p:cNvSpPr>
          <p:nvPr/>
        </p:nvSpPr>
        <p:spPr bwMode="auto">
          <a:xfrm>
            <a:off x="6300788" y="4292600"/>
            <a:ext cx="1223962" cy="1008063"/>
          </a:xfrm>
          <a:prstGeom prst="star32">
            <a:avLst>
              <a:gd name="adj" fmla="val 37500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99" name="AutoShape 23"/>
          <p:cNvSpPr>
            <a:spLocks noChangeArrowheads="1"/>
          </p:cNvSpPr>
          <p:nvPr/>
        </p:nvSpPr>
        <p:spPr bwMode="auto">
          <a:xfrm>
            <a:off x="6372225" y="5084763"/>
            <a:ext cx="1223963" cy="1008062"/>
          </a:xfrm>
          <a:prstGeom prst="star32">
            <a:avLst>
              <a:gd name="adj" fmla="val 37500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0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4" grpId="0" animBg="1"/>
      <p:bldP spid="50194" grpId="1" animBg="1"/>
      <p:bldP spid="50194" grpId="2" animBg="1"/>
      <p:bldP spid="50195" grpId="0" animBg="1"/>
      <p:bldP spid="50195" grpId="1" animBg="1"/>
      <p:bldP spid="50195" grpId="2" animBg="1"/>
      <p:bldP spid="50196" grpId="0" animBg="1"/>
      <p:bldP spid="50196" grpId="1" animBg="1"/>
      <p:bldP spid="50196" grpId="2" animBg="1"/>
      <p:bldP spid="50197" grpId="0" animBg="1"/>
      <p:bldP spid="50197" grpId="1" animBg="1"/>
      <p:bldP spid="50197" grpId="2" animBg="1"/>
      <p:bldP spid="50198" grpId="0" animBg="1"/>
      <p:bldP spid="50198" grpId="1" animBg="1"/>
      <p:bldP spid="50198" grpId="2" animBg="1"/>
      <p:bldP spid="50199" grpId="0" animBg="1"/>
      <p:bldP spid="50199" grpId="1" animBg="1"/>
      <p:bldP spid="50199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51203" name="AutoShape 3"/>
          <p:cNvSpPr>
            <a:spLocks noChangeArrowheads="1"/>
          </p:cNvSpPr>
          <p:nvPr/>
        </p:nvSpPr>
        <p:spPr bwMode="auto">
          <a:xfrm>
            <a:off x="2051050" y="1844675"/>
            <a:ext cx="5260975" cy="24558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ar-JO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raditional Arabic" pitchFamily="2" charset="-78"/>
              </a:rPr>
              <a:t>اسـتـنـتاج</a:t>
            </a:r>
          </a:p>
          <a:p>
            <a:pPr algn="ctr">
              <a:defRPr/>
            </a:pPr>
            <a:endParaRPr lang="ar-JO" sz="1600" b="1">
              <a:solidFill>
                <a:srgbClr val="0000FF"/>
              </a:solidFill>
              <a:cs typeface="Traditional Arabic" pitchFamily="2" charset="-78"/>
            </a:endParaRPr>
          </a:p>
          <a:p>
            <a:pPr>
              <a:defRPr/>
            </a:pPr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يَجري  </a:t>
            </a:r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الفِعْلُ</a:t>
            </a:r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  مَعَ  </a:t>
            </a:r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الفاعِل</a:t>
            </a:r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 المثَنّى والجمع  مَجراه مع الفاعل المفرَد. </a:t>
            </a:r>
            <a:endParaRPr lang="he-IL" sz="4000" b="1">
              <a:solidFill>
                <a:srgbClr val="0000FF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52227" name="AutoShape 3"/>
          <p:cNvSpPr>
            <a:spLocks noChangeArrowheads="1"/>
          </p:cNvSpPr>
          <p:nvPr/>
        </p:nvSpPr>
        <p:spPr bwMode="auto">
          <a:xfrm>
            <a:off x="690563" y="684213"/>
            <a:ext cx="7762875" cy="50704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ar-JO" sz="4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raditional Arabic" pitchFamily="2" charset="-78"/>
              </a:rPr>
              <a:t>تَـلْخـيـص</a:t>
            </a:r>
          </a:p>
          <a:p>
            <a:pPr>
              <a:lnSpc>
                <a:spcPct val="120000"/>
              </a:lnSpc>
              <a:defRPr/>
            </a:pPr>
            <a:r>
              <a:rPr lang="ar-JO" sz="3200" b="1">
                <a:solidFill>
                  <a:srgbClr val="FF3300"/>
                </a:solidFill>
                <a:cs typeface="Traditional Arabic" pitchFamily="2" charset="-78"/>
              </a:rPr>
              <a:t>ٱلفاعِلُ:</a:t>
            </a:r>
            <a:r>
              <a:rPr lang="ar-JO" sz="3200" b="1">
                <a:solidFill>
                  <a:srgbClr val="0066FF"/>
                </a:solidFill>
                <a:cs typeface="Traditional Arabic" pitchFamily="2" charset="-78"/>
              </a:rPr>
              <a:t> ٱسْمٌ يَدُلُّ عَلى ٱلَّذي فَعَلَ ٱلْفِعْلَ، وَهُوَ يَأْتي بَعْدَ ٱلْفِعْلِ ٱلْمَعْلومِ.</a:t>
            </a:r>
          </a:p>
          <a:p>
            <a:pPr algn="just">
              <a:lnSpc>
                <a:spcPct val="120000"/>
              </a:lnSpc>
              <a:defRPr/>
            </a:pPr>
            <a:endParaRPr lang="ar-JO" sz="1400" b="1">
              <a:solidFill>
                <a:srgbClr val="0066FF"/>
              </a:solidFill>
              <a:cs typeface="Traditional Arabic" pitchFamily="2" charset="-78"/>
            </a:endParaRPr>
          </a:p>
          <a:p>
            <a:pPr algn="just">
              <a:lnSpc>
                <a:spcPct val="120000"/>
              </a:lnSpc>
              <a:defRPr/>
            </a:pPr>
            <a:r>
              <a:rPr lang="ar-JO" sz="3200" b="1">
                <a:solidFill>
                  <a:srgbClr val="FF3300"/>
                </a:solidFill>
                <a:cs typeface="Traditional Arabic" pitchFamily="2" charset="-78"/>
              </a:rPr>
              <a:t>ٱلْفِعْلُ</a:t>
            </a:r>
            <a:r>
              <a:rPr lang="ar-JO" sz="3200" b="1">
                <a:solidFill>
                  <a:srgbClr val="0066FF"/>
                </a:solidFill>
                <a:cs typeface="Traditional Arabic" pitchFamily="2" charset="-78"/>
              </a:rPr>
              <a:t> يُطابِقُ</a:t>
            </a:r>
            <a:r>
              <a:rPr lang="ar-JO" sz="3200" b="1">
                <a:solidFill>
                  <a:srgbClr val="FF3300"/>
                </a:solidFill>
              </a:rPr>
              <a:t>  </a:t>
            </a:r>
            <a:r>
              <a:rPr lang="ar-JO" sz="3200" b="1">
                <a:solidFill>
                  <a:srgbClr val="FF3300"/>
                </a:solidFill>
                <a:cs typeface="Traditional Arabic" pitchFamily="2" charset="-78"/>
              </a:rPr>
              <a:t>فاعِلَهُ </a:t>
            </a:r>
            <a:r>
              <a:rPr lang="ar-JO" sz="3200" b="1">
                <a:solidFill>
                  <a:srgbClr val="0066FF"/>
                </a:solidFill>
                <a:cs typeface="Traditional Arabic" pitchFamily="2" charset="-78"/>
              </a:rPr>
              <a:t>في ٱلتَّذكيرِ وٱلتَّأْنيثِ، فَيُؤَنَّثُ َ ٱلْماضي بتاءٍ في آخِره، وَيُؤَنَّثُ ٱلْمُضارِعُ بِتاءِ ٱلْمُضارِعَةِ في أَوَّلِهِ.</a:t>
            </a:r>
            <a:endParaRPr lang="he-IL" sz="3200" b="1">
              <a:solidFill>
                <a:srgbClr val="0066FF"/>
              </a:solidFill>
            </a:endParaRPr>
          </a:p>
          <a:p>
            <a:pPr algn="just">
              <a:lnSpc>
                <a:spcPct val="120000"/>
              </a:lnSpc>
              <a:defRPr/>
            </a:pPr>
            <a:r>
              <a:rPr lang="ar-JO" sz="3200" b="1">
                <a:solidFill>
                  <a:srgbClr val="0066FF"/>
                </a:solidFill>
                <a:cs typeface="Traditional Arabic" pitchFamily="2" charset="-78"/>
              </a:rPr>
              <a:t>ويَجري</a:t>
            </a:r>
            <a:r>
              <a:rPr lang="ar-JO" sz="3200" b="1">
                <a:solidFill>
                  <a:srgbClr val="0000FF"/>
                </a:solidFill>
                <a:cs typeface="Traditional Arabic" pitchFamily="2" charset="-78"/>
              </a:rPr>
              <a:t>  </a:t>
            </a:r>
            <a:r>
              <a:rPr lang="ar-JO" sz="3200" b="1">
                <a:solidFill>
                  <a:srgbClr val="FF3300"/>
                </a:solidFill>
                <a:cs typeface="Traditional Arabic" pitchFamily="2" charset="-78"/>
              </a:rPr>
              <a:t>الفِعْلُ</a:t>
            </a:r>
            <a:r>
              <a:rPr lang="ar-JO" sz="3200" b="1">
                <a:solidFill>
                  <a:srgbClr val="0000FF"/>
                </a:solidFill>
                <a:cs typeface="Traditional Arabic" pitchFamily="2" charset="-78"/>
              </a:rPr>
              <a:t>  </a:t>
            </a:r>
            <a:r>
              <a:rPr lang="ar-JO" sz="3200" b="1">
                <a:solidFill>
                  <a:srgbClr val="0066FF"/>
                </a:solidFill>
                <a:cs typeface="Traditional Arabic" pitchFamily="2" charset="-78"/>
              </a:rPr>
              <a:t>مَعَ</a:t>
            </a:r>
            <a:r>
              <a:rPr lang="ar-JO" sz="3200" b="1">
                <a:solidFill>
                  <a:srgbClr val="0000FF"/>
                </a:solidFill>
                <a:cs typeface="Traditional Arabic" pitchFamily="2" charset="-78"/>
              </a:rPr>
              <a:t>  </a:t>
            </a:r>
            <a:r>
              <a:rPr lang="ar-JO" sz="3200" b="1">
                <a:solidFill>
                  <a:srgbClr val="FF3300"/>
                </a:solidFill>
                <a:cs typeface="Traditional Arabic" pitchFamily="2" charset="-78"/>
              </a:rPr>
              <a:t>الفاعِل</a:t>
            </a:r>
            <a:r>
              <a:rPr lang="ar-JO" sz="3200" b="1">
                <a:solidFill>
                  <a:srgbClr val="0000FF"/>
                </a:solidFill>
                <a:cs typeface="Traditional Arabic" pitchFamily="2" charset="-78"/>
              </a:rPr>
              <a:t> </a:t>
            </a:r>
            <a:r>
              <a:rPr lang="ar-JO" sz="3200" b="1">
                <a:solidFill>
                  <a:srgbClr val="0066FF"/>
                </a:solidFill>
                <a:cs typeface="Traditional Arabic" pitchFamily="2" charset="-78"/>
              </a:rPr>
              <a:t>المثَنّى والجمع  مَجراه مع الفاعل المفرَد.</a:t>
            </a:r>
            <a:endParaRPr lang="en-US" sz="3200" b="1">
              <a:solidFill>
                <a:srgbClr val="0066FF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900113" y="765175"/>
            <a:ext cx="3451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يَـشُمُّ  ٱلْوَلَـدُ  ٱلْوَرْدَةَ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pic>
        <p:nvPicPr>
          <p:cNvPr id="3076" name="Picture 4" descr="يشم زهرة"/>
          <p:cNvPicPr>
            <a:picLocks noChangeAspect="1" noChangeArrowheads="1"/>
          </p:cNvPicPr>
          <p:nvPr/>
        </p:nvPicPr>
        <p:blipFill>
          <a:blip r:embed="rId2"/>
          <a:srcRect l="5988" r="13445" b="4388"/>
          <a:stretch>
            <a:fillRect/>
          </a:stretch>
        </p:blipFill>
        <p:spPr bwMode="auto">
          <a:xfrm>
            <a:off x="684213" y="1700213"/>
            <a:ext cx="3887787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787900" y="1557338"/>
            <a:ext cx="3673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3600" b="1">
                <a:solidFill>
                  <a:srgbClr val="000099"/>
                </a:solidFill>
                <a:cs typeface="Traditional Arabic" pitchFamily="2" charset="-78"/>
              </a:rPr>
              <a:t>عَيِّن </a:t>
            </a:r>
            <a:r>
              <a:rPr lang="ar-JO" sz="3600" b="1">
                <a:solidFill>
                  <a:srgbClr val="3366FF"/>
                </a:solidFill>
                <a:cs typeface="Traditional Arabic" pitchFamily="2" charset="-78"/>
              </a:rPr>
              <a:t>الفاعِل</a:t>
            </a:r>
            <a:r>
              <a:rPr lang="ar-JO" sz="3600" b="1">
                <a:solidFill>
                  <a:srgbClr val="000099"/>
                </a:solidFill>
                <a:cs typeface="Traditional Arabic" pitchFamily="2" charset="-78"/>
              </a:rPr>
              <a:t> في الجمْلَةِ أعلاه؟</a:t>
            </a:r>
            <a:endParaRPr lang="en-US" sz="3600" b="1">
              <a:solidFill>
                <a:srgbClr val="000099"/>
              </a:solidFill>
              <a:cs typeface="Traditional Arabic" pitchFamily="2" charset="-78"/>
            </a:endParaRPr>
          </a:p>
        </p:txBody>
      </p:sp>
      <p:sp>
        <p:nvSpPr>
          <p:cNvPr id="38918" name="Oval 6"/>
          <p:cNvSpPr>
            <a:spLocks noChangeArrowheads="1"/>
          </p:cNvSpPr>
          <p:nvPr/>
        </p:nvSpPr>
        <p:spPr bwMode="auto">
          <a:xfrm>
            <a:off x="5651500" y="2133600"/>
            <a:ext cx="1728788" cy="963613"/>
          </a:xfrm>
          <a:prstGeom prst="ellipse">
            <a:avLst/>
          </a:prstGeom>
          <a:noFill/>
          <a:ln w="9525">
            <a:solidFill>
              <a:srgbClr val="66FF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ٱلْوَلَـدُ </a:t>
            </a:r>
            <a:endParaRPr lang="en-US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sp>
        <p:nvSpPr>
          <p:cNvPr id="38919" name="Oval 7"/>
          <p:cNvSpPr>
            <a:spLocks noChangeArrowheads="1"/>
          </p:cNvSpPr>
          <p:nvPr/>
        </p:nvSpPr>
        <p:spPr bwMode="auto">
          <a:xfrm>
            <a:off x="1939925" y="549275"/>
            <a:ext cx="1296988" cy="1008063"/>
          </a:xfrm>
          <a:prstGeom prst="ellipse">
            <a:avLst/>
          </a:prstGeom>
          <a:noFill/>
          <a:ln w="38100" cmpd="dbl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4926013" y="3284538"/>
            <a:ext cx="3668712" cy="22875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2800" b="1">
                <a:solidFill>
                  <a:srgbClr val="0033CC"/>
                </a:solidFill>
                <a:cs typeface="Traditional Arabic" pitchFamily="2" charset="-78"/>
                <a:sym typeface="Wingdings" pitchFamily="2" charset="2"/>
              </a:rPr>
              <a:t>لأنّه:</a:t>
            </a:r>
          </a:p>
          <a:p>
            <a:endParaRPr lang="ar-JO" sz="1200" b="1">
              <a:solidFill>
                <a:srgbClr val="0033CC"/>
              </a:solidFill>
              <a:cs typeface="Traditional Arabic" pitchFamily="2" charset="-78"/>
              <a:sym typeface="Wingdings" pitchFamily="2" charset="2"/>
            </a:endParaRPr>
          </a:p>
          <a:p>
            <a:r>
              <a:rPr lang="en-US" sz="2800" b="1">
                <a:solidFill>
                  <a:srgbClr val="FF0066"/>
                </a:solidFill>
                <a:cs typeface="Traditional Arabic" pitchFamily="2" charset="-78"/>
                <a:sym typeface="Wingdings" pitchFamily="2" charset="2"/>
              </a:rPr>
              <a:t>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  <a:sym typeface="Wingdings" pitchFamily="2" charset="2"/>
              </a:rPr>
              <a:t> 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ٱسْمٌ</a:t>
            </a:r>
          </a:p>
          <a:p>
            <a:endParaRPr lang="en-US" sz="1000" b="1">
              <a:solidFill>
                <a:srgbClr val="0066FF"/>
              </a:solidFill>
              <a:cs typeface="Traditional Arabic" pitchFamily="2" charset="-78"/>
            </a:endParaRPr>
          </a:p>
          <a:p>
            <a:pPr>
              <a:buFont typeface="Wingdings" pitchFamily="2" charset="2"/>
              <a:buNone/>
            </a:pPr>
            <a:r>
              <a:rPr lang="en-US" sz="2800" b="1">
                <a:solidFill>
                  <a:srgbClr val="FF0066"/>
                </a:solidFill>
                <a:sym typeface="Wingdings" pitchFamily="2" charset="2"/>
              </a:rPr>
              <a:t>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  <a:sym typeface="Wingdings" pitchFamily="2" charset="2"/>
              </a:rPr>
              <a:t> ي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َدُلُّ عَلى ٱلَّذي فَعَلَ فِعْلَ ”</a:t>
            </a:r>
            <a:r>
              <a:rPr lang="ar-JO" sz="2800" b="1">
                <a:solidFill>
                  <a:srgbClr val="FF0066"/>
                </a:solidFill>
                <a:cs typeface="Traditional Arabic" pitchFamily="2" charset="-78"/>
              </a:rPr>
              <a:t>الشّم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“ </a:t>
            </a:r>
          </a:p>
          <a:p>
            <a:pPr>
              <a:buFont typeface="Wingdings" pitchFamily="2" charset="2"/>
              <a:buNone/>
            </a:pPr>
            <a:endParaRPr lang="ar-JO" sz="1000" b="1">
              <a:solidFill>
                <a:srgbClr val="0066FF"/>
              </a:solidFill>
              <a:cs typeface="Traditional Arabic" pitchFamily="2" charset="-78"/>
            </a:endParaRPr>
          </a:p>
          <a:p>
            <a:pPr>
              <a:buFont typeface="Wingdings" pitchFamily="2" charset="2"/>
              <a:buNone/>
            </a:pPr>
            <a:r>
              <a:rPr lang="en-US" sz="2800" b="1">
                <a:solidFill>
                  <a:srgbClr val="FF0066"/>
                </a:solidFill>
                <a:cs typeface="Traditional Arabic" pitchFamily="2" charset="-78"/>
                <a:sym typeface="Wingdings" pitchFamily="2" charset="2"/>
              </a:rPr>
              <a:t></a:t>
            </a:r>
            <a:r>
              <a:rPr lang="ar-JO" sz="2800"/>
              <a:t> 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وَقَعَ بَعْدَ ٱلْفِعْلِ ٱلْمَعْلومِ ”</a:t>
            </a:r>
            <a:r>
              <a:rPr lang="ar-JO" sz="2800" b="1">
                <a:solidFill>
                  <a:srgbClr val="FF0066"/>
                </a:solidFill>
                <a:cs typeface="Traditional Arabic" pitchFamily="2" charset="-78"/>
              </a:rPr>
              <a:t>يَـشُمُّ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“</a:t>
            </a:r>
            <a:endParaRPr lang="en-US" sz="2800" b="1">
              <a:solidFill>
                <a:srgbClr val="0066FF"/>
              </a:solidFill>
              <a:cs typeface="Traditional Arabic" pitchFamily="2" charset="-7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7380288" y="2781300"/>
            <a:ext cx="12493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JO" sz="3200" b="1">
                <a:solidFill>
                  <a:srgbClr val="0033CC"/>
                </a:solidFill>
                <a:cs typeface="Traditional Arabic" pitchFamily="2" charset="-78"/>
                <a:sym typeface="Wingdings" pitchFamily="2" charset="2"/>
              </a:rPr>
              <a:t>لِماذا...؟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nimBg="1"/>
      <p:bldP spid="38919" grpId="0" animBg="1"/>
      <p:bldP spid="38920" grpId="0" animBg="1"/>
      <p:bldP spid="389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00113" y="765175"/>
            <a:ext cx="3451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يَـشُمُّ  ٱلْوَلَـدُ  ٱلْوَرْدَةَ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pic>
        <p:nvPicPr>
          <p:cNvPr id="4100" name="Picture 4" descr="يشم زهرة"/>
          <p:cNvPicPr>
            <a:picLocks noChangeAspect="1" noChangeArrowheads="1"/>
          </p:cNvPicPr>
          <p:nvPr/>
        </p:nvPicPr>
        <p:blipFill>
          <a:blip r:embed="rId2"/>
          <a:srcRect l="5988" r="13445" b="4388"/>
          <a:stretch>
            <a:fillRect/>
          </a:stretch>
        </p:blipFill>
        <p:spPr bwMode="auto">
          <a:xfrm>
            <a:off x="684213" y="1700213"/>
            <a:ext cx="3887787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3132138" y="549275"/>
            <a:ext cx="1296987" cy="1008063"/>
          </a:xfrm>
          <a:prstGeom prst="ellipse">
            <a:avLst/>
          </a:prstGeom>
          <a:noFill/>
          <a:ln w="38100" cmpd="dbl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4787900" y="765175"/>
            <a:ext cx="3859213" cy="635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يُطابِقُ</a:t>
            </a:r>
            <a:r>
              <a:rPr lang="ar-JO" sz="2800" b="1">
                <a:solidFill>
                  <a:srgbClr val="FF3300"/>
                </a:solidFill>
                <a:cs typeface="Traditional Arabic" pitchFamily="2" charset="-78"/>
              </a:rPr>
              <a:t> ٱلْفِعْلُ فاعِل</a:t>
            </a:r>
            <a:r>
              <a:rPr lang="ar-SA" sz="2800" b="1">
                <a:solidFill>
                  <a:srgbClr val="FF3300"/>
                </a:solidFill>
                <a:cs typeface="Traditional Arabic" pitchFamily="2" charset="-78"/>
              </a:rPr>
              <a:t>َ</a:t>
            </a:r>
            <a:r>
              <a:rPr lang="ar-JO" sz="2800" b="1">
                <a:solidFill>
                  <a:srgbClr val="FF3300"/>
                </a:solidFill>
                <a:cs typeface="Traditional Arabic" pitchFamily="2" charset="-78"/>
              </a:rPr>
              <a:t>هُ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 في ٱلتَّذْكير</a:t>
            </a:r>
            <a:r>
              <a:rPr lang="ar-JO" sz="2800" b="1">
                <a:solidFill>
                  <a:srgbClr val="0066FF"/>
                </a:solidFill>
              </a:rPr>
              <a:t>.</a:t>
            </a:r>
            <a:endParaRPr lang="en-US" sz="2800" b="1">
              <a:solidFill>
                <a:srgbClr val="FF3300"/>
              </a:solidFill>
            </a:endParaRPr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auto">
          <a:xfrm>
            <a:off x="4716463" y="1773238"/>
            <a:ext cx="3848100" cy="17240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ar-JO" sz="4000" b="1">
                <a:solidFill>
                  <a:srgbClr val="000099"/>
                </a:solidFill>
                <a:cs typeface="Traditional Arabic" pitchFamily="2" charset="-78"/>
              </a:rPr>
              <a:t>حَوُّل ِ الجمْلة أعلاه مِنَ الـمُضارِع إلى الماضي ؟</a:t>
            </a:r>
            <a:endParaRPr lang="en-US" sz="4000" b="1">
              <a:solidFill>
                <a:srgbClr val="000099"/>
              </a:solidFill>
              <a:cs typeface="Traditional Arabic" pitchFamily="2" charset="-78"/>
            </a:endParaRPr>
          </a:p>
        </p:txBody>
      </p:sp>
      <p:sp>
        <p:nvSpPr>
          <p:cNvPr id="40968" name="AutoShape 8"/>
          <p:cNvSpPr>
            <a:spLocks noChangeArrowheads="1"/>
          </p:cNvSpPr>
          <p:nvPr/>
        </p:nvSpPr>
        <p:spPr bwMode="auto">
          <a:xfrm>
            <a:off x="5148263" y="3789363"/>
            <a:ext cx="3148012" cy="7778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33CC33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شَـمَّ</a:t>
            </a:r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 </a:t>
            </a:r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ٱلْوَلَـدُ ٱلْوَرْدَةَ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nimBg="1"/>
      <p:bldP spid="40967" grpId="0" animBg="1"/>
      <p:bldP spid="409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00113" y="765175"/>
            <a:ext cx="3451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يَـشُمُّ  ٱلْوَلَـدُ  ٱلْوَرْدَةَ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pic>
        <p:nvPicPr>
          <p:cNvPr id="5124" name="Picture 4" descr="يشم زهرة"/>
          <p:cNvPicPr>
            <a:picLocks noChangeAspect="1" noChangeArrowheads="1"/>
          </p:cNvPicPr>
          <p:nvPr/>
        </p:nvPicPr>
        <p:blipFill>
          <a:blip r:embed="rId2"/>
          <a:srcRect l="5988" r="13445" b="4388"/>
          <a:stretch>
            <a:fillRect/>
          </a:stretch>
        </p:blipFill>
        <p:spPr bwMode="auto">
          <a:xfrm>
            <a:off x="684213" y="1700213"/>
            <a:ext cx="3887787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787900" y="1557338"/>
            <a:ext cx="3673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JO" sz="3600" b="1">
                <a:solidFill>
                  <a:srgbClr val="000099"/>
                </a:solidFill>
                <a:cs typeface="Traditional Arabic" pitchFamily="2" charset="-78"/>
              </a:rPr>
              <a:t>اجْعَلْ كَلِمَةَ </a:t>
            </a:r>
            <a:r>
              <a:rPr lang="ar-JO" sz="3600" b="1">
                <a:solidFill>
                  <a:srgbClr val="FF3300"/>
                </a:solidFill>
                <a:cs typeface="Traditional Arabic" pitchFamily="2" charset="-78"/>
              </a:rPr>
              <a:t>”ٱلْبِنْتُ“</a:t>
            </a:r>
            <a:r>
              <a:rPr lang="ar-JO" sz="3600" b="1">
                <a:solidFill>
                  <a:srgbClr val="000099"/>
                </a:solidFill>
                <a:cs typeface="Traditional Arabic" pitchFamily="2" charset="-78"/>
              </a:rPr>
              <a:t> فاعِلاً في الجمْلَةِ أعلاه؟</a:t>
            </a:r>
            <a:endParaRPr lang="en-US" sz="3600" b="1">
              <a:solidFill>
                <a:srgbClr val="000099"/>
              </a:solidFill>
              <a:cs typeface="Traditional Arabic" pitchFamily="2" charset="-78"/>
            </a:endParaRPr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1939925" y="549275"/>
            <a:ext cx="1296988" cy="1008063"/>
          </a:xfrm>
          <a:prstGeom prst="ellipse">
            <a:avLst/>
          </a:prstGeom>
          <a:noFill/>
          <a:ln w="38100" cmpd="dbl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4787900" y="2997200"/>
            <a:ext cx="3540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تَـشُمُّ  ٱلْبِنـتُ  ٱلْوَرْدَةَ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5868988" y="2781300"/>
            <a:ext cx="1296987" cy="1008063"/>
          </a:xfrm>
          <a:prstGeom prst="ellipse">
            <a:avLst/>
          </a:prstGeom>
          <a:noFill/>
          <a:ln w="38100" cmpd="dbl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7956550" y="3068638"/>
            <a:ext cx="503238" cy="504825"/>
          </a:xfrm>
          <a:prstGeom prst="ellipse">
            <a:avLst/>
          </a:prstGeom>
          <a:noFill/>
          <a:ln w="38100" cmpd="dbl">
            <a:solidFill>
              <a:srgbClr val="D6009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D60093"/>
              </a:solidFill>
            </a:endParaRPr>
          </a:p>
        </p:txBody>
      </p:sp>
      <p:sp>
        <p:nvSpPr>
          <p:cNvPr id="39946" name="Oval 10"/>
          <p:cNvSpPr>
            <a:spLocks noChangeArrowheads="1"/>
          </p:cNvSpPr>
          <p:nvPr/>
        </p:nvSpPr>
        <p:spPr bwMode="auto">
          <a:xfrm>
            <a:off x="3924300" y="836613"/>
            <a:ext cx="503238" cy="504825"/>
          </a:xfrm>
          <a:prstGeom prst="ellipse">
            <a:avLst/>
          </a:prstGeom>
          <a:noFill/>
          <a:ln w="38100" cmpd="dbl">
            <a:solidFill>
              <a:srgbClr val="D60093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/>
            <a:endParaRPr lang="en-US">
              <a:solidFill>
                <a:srgbClr val="D60093"/>
              </a:solidFill>
            </a:endParaRPr>
          </a:p>
        </p:txBody>
      </p:sp>
      <p:sp>
        <p:nvSpPr>
          <p:cNvPr id="39947" name="AutoShape 11"/>
          <p:cNvSpPr>
            <a:spLocks noChangeArrowheads="1"/>
          </p:cNvSpPr>
          <p:nvPr/>
        </p:nvSpPr>
        <p:spPr bwMode="auto">
          <a:xfrm>
            <a:off x="4716463" y="4221163"/>
            <a:ext cx="3913187" cy="11795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يُطابِقُ</a:t>
            </a:r>
            <a:r>
              <a:rPr lang="ar-JO" sz="2800" b="1">
                <a:solidFill>
                  <a:srgbClr val="FF3300"/>
                </a:solidFill>
                <a:cs typeface="Traditional Arabic" pitchFamily="2" charset="-78"/>
              </a:rPr>
              <a:t> ٱلْفِعْلُ فاعِل</a:t>
            </a:r>
            <a:r>
              <a:rPr lang="ar-SA" sz="2800" b="1">
                <a:solidFill>
                  <a:srgbClr val="FF3300"/>
                </a:solidFill>
                <a:cs typeface="Traditional Arabic" pitchFamily="2" charset="-78"/>
              </a:rPr>
              <a:t>َ</a:t>
            </a:r>
            <a:r>
              <a:rPr lang="ar-JO" sz="2800" b="1">
                <a:solidFill>
                  <a:srgbClr val="FF3300"/>
                </a:solidFill>
                <a:cs typeface="Traditional Arabic" pitchFamily="2" charset="-78"/>
              </a:rPr>
              <a:t>هُ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 في ٱلتَّأْنيثِ، فَيُؤَنَّثُ ٱلْمُضارِعُ بِتاءِ ٱلْمُضارِعَةِ في أَوَّلِهِ</a:t>
            </a:r>
            <a:r>
              <a:rPr lang="ar-JO" sz="2800" b="1">
                <a:solidFill>
                  <a:srgbClr val="0066FF"/>
                </a:solidFill>
              </a:rPr>
              <a:t>.</a:t>
            </a:r>
            <a:endParaRPr lang="en-US" sz="28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3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51200000">
                                      <p:cBhvr>
                                        <p:cTn id="26" dur="2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1200000">
                                      <p:cBhvr>
                                        <p:cTn id="28" dur="2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 animBg="1"/>
      <p:bldP spid="39943" grpId="0"/>
      <p:bldP spid="39944" grpId="0" animBg="1"/>
      <p:bldP spid="39945" grpId="0" animBg="1"/>
      <p:bldP spid="39945" grpId="1" animBg="1"/>
      <p:bldP spid="39946" grpId="0" animBg="1"/>
      <p:bldP spid="39946" grpId="1" animBg="1"/>
      <p:bldP spid="399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042988" y="2205038"/>
            <a:ext cx="7192962" cy="9128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ar-JO" sz="4000" b="1">
                <a:solidFill>
                  <a:srgbClr val="000099"/>
                </a:solidFill>
                <a:cs typeface="Traditional Arabic" pitchFamily="2" charset="-78"/>
              </a:rPr>
              <a:t>حَوُّل ِ الجمْلة أعلاه مِنَ الـمُضارِع إلى الماضي ؟</a:t>
            </a:r>
            <a:endParaRPr lang="en-US" sz="4000" b="1">
              <a:solidFill>
                <a:srgbClr val="000099"/>
              </a:solidFill>
              <a:cs typeface="Traditional Arabic" pitchFamily="2" charset="-78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987675" y="765175"/>
            <a:ext cx="3540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تَـ</a:t>
            </a:r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شُمُّ  ٱلْبِنـتُ  ٱلْوَرْدَةَ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3025775" y="3683000"/>
            <a:ext cx="3832225" cy="7683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شَمَّ</a:t>
            </a:r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ـتِ</a:t>
            </a:r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  ٱلْبِنـتُ  ٱلْوَرْدَةَ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>
            <a:off x="3059113" y="4797425"/>
            <a:ext cx="3913187" cy="11795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يُطابِقُ</a:t>
            </a:r>
            <a:r>
              <a:rPr lang="ar-JO" sz="2800" b="1">
                <a:solidFill>
                  <a:srgbClr val="FF3300"/>
                </a:solidFill>
                <a:cs typeface="Traditional Arabic" pitchFamily="2" charset="-78"/>
              </a:rPr>
              <a:t> ٱلْفِعْلُ فاعِل</a:t>
            </a:r>
            <a:r>
              <a:rPr lang="ar-SA" sz="2800" b="1">
                <a:solidFill>
                  <a:srgbClr val="FF3300"/>
                </a:solidFill>
                <a:cs typeface="Traditional Arabic" pitchFamily="2" charset="-78"/>
              </a:rPr>
              <a:t>َ</a:t>
            </a:r>
            <a:r>
              <a:rPr lang="ar-JO" sz="2800" b="1">
                <a:solidFill>
                  <a:srgbClr val="FF3300"/>
                </a:solidFill>
                <a:cs typeface="Traditional Arabic" pitchFamily="2" charset="-78"/>
              </a:rPr>
              <a:t>هُ</a:t>
            </a:r>
            <a:r>
              <a:rPr lang="ar-JO" sz="2800" b="1">
                <a:solidFill>
                  <a:srgbClr val="0066FF"/>
                </a:solidFill>
                <a:cs typeface="Traditional Arabic" pitchFamily="2" charset="-78"/>
              </a:rPr>
              <a:t> في ٱلتَّأْنيثِ، فَيُؤَنَّثُ ٱلْماضي بتاءٍ في آخِره.</a:t>
            </a:r>
            <a:endParaRPr lang="en-US" sz="2800" b="1">
              <a:solidFill>
                <a:srgbClr val="0066FF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nimBg="1"/>
      <p:bldP spid="4199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1604963" y="677863"/>
            <a:ext cx="6124575" cy="5567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ar-JO" sz="4000" b="1">
                <a:solidFill>
                  <a:srgbClr val="000099"/>
                </a:solidFill>
                <a:cs typeface="Traditional Arabic" pitchFamily="2" charset="-78"/>
              </a:rPr>
              <a:t>تَـذَكَّـر</a:t>
            </a:r>
          </a:p>
          <a:p>
            <a:pPr algn="ctr">
              <a:lnSpc>
                <a:spcPct val="120000"/>
              </a:lnSpc>
            </a:pPr>
            <a:endParaRPr lang="ar-JO" sz="1600" b="1">
              <a:solidFill>
                <a:srgbClr val="000099"/>
              </a:solidFill>
              <a:cs typeface="Traditional Arabic" pitchFamily="2" charset="-78"/>
            </a:endParaRPr>
          </a:p>
          <a:p>
            <a:pPr algn="just">
              <a:lnSpc>
                <a:spcPct val="120000"/>
              </a:lnSpc>
            </a:pPr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ٱلفاعِلُ:</a:t>
            </a:r>
            <a:r>
              <a:rPr lang="ar-JO" sz="4000" b="1">
                <a:solidFill>
                  <a:srgbClr val="0066FF"/>
                </a:solidFill>
                <a:cs typeface="Traditional Arabic" pitchFamily="2" charset="-78"/>
              </a:rPr>
              <a:t> ٱسْمٌ يَدُلُّ عَلى ٱلَّذي فَعَلَ ٱلْفِعْلَ، وَهُوَ يَأْتي بَعْدَ ٱلْفِعْلِ ٱلْمَعْلومِ.</a:t>
            </a:r>
          </a:p>
          <a:p>
            <a:pPr algn="just">
              <a:lnSpc>
                <a:spcPct val="120000"/>
              </a:lnSpc>
            </a:pPr>
            <a:endParaRPr lang="ar-JO" sz="1400" b="1">
              <a:solidFill>
                <a:srgbClr val="0066FF"/>
              </a:solidFill>
              <a:cs typeface="Traditional Arabic" pitchFamily="2" charset="-78"/>
            </a:endParaRPr>
          </a:p>
          <a:p>
            <a:pPr algn="just">
              <a:lnSpc>
                <a:spcPct val="120000"/>
              </a:lnSpc>
            </a:pPr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ٱلْفِعْلُ</a:t>
            </a:r>
            <a:r>
              <a:rPr lang="ar-JO" sz="4000" b="1">
                <a:solidFill>
                  <a:srgbClr val="0066FF"/>
                </a:solidFill>
                <a:cs typeface="Traditional Arabic" pitchFamily="2" charset="-78"/>
              </a:rPr>
              <a:t> يُطابِقُ</a:t>
            </a:r>
            <a:r>
              <a:rPr lang="ar-JO" b="1">
                <a:solidFill>
                  <a:srgbClr val="FF3300"/>
                </a:solidFill>
              </a:rPr>
              <a:t>  </a:t>
            </a:r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فاعِلَهُ </a:t>
            </a:r>
            <a:r>
              <a:rPr lang="ar-JO" sz="4000" b="1">
                <a:solidFill>
                  <a:srgbClr val="0066FF"/>
                </a:solidFill>
                <a:cs typeface="Traditional Arabic" pitchFamily="2" charset="-78"/>
              </a:rPr>
              <a:t>في ٱلتَّذكيرِ وٱلتَّأْنيثِ، فَيُؤَنَّثُ َ ٱلْماضي بتاءٍ في آخِره، وَيُؤَنَّثُ ٱلْمُضارِعُ بِتاءِ ٱلْمُضارِعَةِ في أَوَّلِهِ.</a:t>
            </a:r>
            <a:endParaRPr lang="en-US" sz="4000" b="1">
              <a:solidFill>
                <a:srgbClr val="0066FF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062413" y="1773238"/>
            <a:ext cx="4283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3600" b="1">
                <a:solidFill>
                  <a:srgbClr val="0000FF"/>
                </a:solidFill>
                <a:cs typeface="Traditional Arabic" pitchFamily="2" charset="-78"/>
              </a:rPr>
              <a:t>يَتَنَقَّلُ  ٱلْعُصْفورانِ  عَلى ٱلأَغْصانِ</a:t>
            </a:r>
            <a:endParaRPr lang="he-IL" sz="3600" b="1">
              <a:solidFill>
                <a:srgbClr val="0000FF"/>
              </a:solidFill>
              <a:cs typeface="Traditional Arabic" pitchFamily="2" charset="-78"/>
            </a:endParaRPr>
          </a:p>
        </p:txBody>
      </p:sp>
      <p:pic>
        <p:nvPicPr>
          <p:cNvPr id="8196" name="Picture 4" descr="عصفوران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133600"/>
            <a:ext cx="30241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3851275" y="4437063"/>
            <a:ext cx="4600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تَتَنَقَّلُ ٱلْعُصْفورتانِ عَلى ٱلأَغْصانِ</a:t>
            </a:r>
            <a:endParaRPr lang="he-IL" sz="4000" b="1">
              <a:solidFill>
                <a:srgbClr val="0000FF"/>
              </a:solidFill>
              <a:cs typeface="Traditional Arabic" pitchFamily="2" charset="-78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140200" y="549275"/>
            <a:ext cx="431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33CC33"/>
                </a:solidFill>
                <a:cs typeface="Traditional Arabic" pitchFamily="2" charset="-78"/>
                <a:sym typeface="Wingdings 2" pitchFamily="18" charset="2"/>
              </a:rPr>
              <a:t></a:t>
            </a:r>
            <a:r>
              <a:rPr lang="ar-JO" sz="3600" b="1">
                <a:solidFill>
                  <a:srgbClr val="000099"/>
                </a:solidFill>
                <a:cs typeface="Traditional Arabic" pitchFamily="2" charset="-78"/>
                <a:sym typeface="Wingdings 2" pitchFamily="18" charset="2"/>
              </a:rPr>
              <a:t> </a:t>
            </a:r>
            <a:r>
              <a:rPr lang="ar-JO" sz="3600" b="1">
                <a:solidFill>
                  <a:srgbClr val="000099"/>
                </a:solidFill>
                <a:cs typeface="Traditional Arabic" pitchFamily="2" charset="-78"/>
              </a:rPr>
              <a:t>عَيِّن </a:t>
            </a:r>
            <a:r>
              <a:rPr lang="ar-JO" sz="3600" b="1">
                <a:solidFill>
                  <a:srgbClr val="FF3300"/>
                </a:solidFill>
                <a:cs typeface="Traditional Arabic" pitchFamily="2" charset="-78"/>
              </a:rPr>
              <a:t>الفاعِل</a:t>
            </a:r>
            <a:r>
              <a:rPr lang="ar-JO" sz="3600" b="1">
                <a:solidFill>
                  <a:srgbClr val="000099"/>
                </a:solidFill>
                <a:cs typeface="Traditional Arabic" pitchFamily="2" charset="-78"/>
              </a:rPr>
              <a:t> في الجمْلَةِ التّالية؟</a:t>
            </a:r>
            <a:endParaRPr lang="en-US" sz="3600" b="1">
              <a:solidFill>
                <a:srgbClr val="000099"/>
              </a:solidFill>
              <a:cs typeface="Traditional Arabic" pitchFamily="2" charset="-78"/>
            </a:endParaRPr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5867400" y="1412875"/>
            <a:ext cx="1728788" cy="1439863"/>
          </a:xfrm>
          <a:prstGeom prst="ellipse">
            <a:avLst/>
          </a:prstGeom>
          <a:noFill/>
          <a:ln w="38100" cmpd="dbl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4284663" y="3213100"/>
            <a:ext cx="4270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33CC33"/>
                </a:solidFill>
                <a:sym typeface="Wingdings 2" pitchFamily="18" charset="2"/>
              </a:rPr>
              <a:t></a:t>
            </a:r>
            <a:r>
              <a:rPr lang="ar-JO">
                <a:sym typeface="Wingdings 2" pitchFamily="18" charset="2"/>
              </a:rPr>
              <a:t> </a:t>
            </a:r>
            <a:r>
              <a:rPr lang="ar-JO" sz="3600" b="1">
                <a:solidFill>
                  <a:srgbClr val="000099"/>
                </a:solidFill>
                <a:cs typeface="Traditional Arabic" pitchFamily="2" charset="-78"/>
              </a:rPr>
              <a:t>عَيِّن </a:t>
            </a:r>
            <a:r>
              <a:rPr lang="ar-JO" sz="3600" b="1">
                <a:solidFill>
                  <a:srgbClr val="FF3300"/>
                </a:solidFill>
                <a:cs typeface="Traditional Arabic" pitchFamily="2" charset="-78"/>
              </a:rPr>
              <a:t>الفاعِل</a:t>
            </a:r>
            <a:r>
              <a:rPr lang="ar-JO" sz="3600" b="1">
                <a:solidFill>
                  <a:srgbClr val="000099"/>
                </a:solidFill>
                <a:cs typeface="Traditional Arabic" pitchFamily="2" charset="-78"/>
              </a:rPr>
              <a:t> في الجمْلَةِ التّالية؟</a:t>
            </a:r>
            <a:endParaRPr lang="en-US" sz="3600" b="1">
              <a:solidFill>
                <a:srgbClr val="000099"/>
              </a:solidFill>
              <a:cs typeface="Traditional Arabic" pitchFamily="2" charset="-78"/>
            </a:endParaRPr>
          </a:p>
        </p:txBody>
      </p:sp>
      <p:sp>
        <p:nvSpPr>
          <p:cNvPr id="44041" name="Oval 9"/>
          <p:cNvSpPr>
            <a:spLocks noChangeArrowheads="1"/>
          </p:cNvSpPr>
          <p:nvPr/>
        </p:nvSpPr>
        <p:spPr bwMode="auto">
          <a:xfrm>
            <a:off x="5867400" y="4005263"/>
            <a:ext cx="1728788" cy="1439862"/>
          </a:xfrm>
          <a:prstGeom prst="ellipse">
            <a:avLst/>
          </a:prstGeom>
          <a:noFill/>
          <a:ln w="38100" cmpd="dbl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44039" grpId="0" animBg="1"/>
      <p:bldP spid="44040" grpId="0"/>
      <p:bldP spid="440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71550" y="620713"/>
            <a:ext cx="449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يَتَنَقَّلُ ٱلْعُصْفورانِ عَلى ٱلأَغْصانِ</a:t>
            </a:r>
            <a:endParaRPr lang="he-IL" sz="4000" b="1">
              <a:solidFill>
                <a:srgbClr val="0000FF"/>
              </a:solidFill>
              <a:cs typeface="Traditional Arabic" pitchFamily="2" charset="-78"/>
            </a:endParaRPr>
          </a:p>
        </p:txBody>
      </p:sp>
      <p:sp>
        <p:nvSpPr>
          <p:cNvPr id="45060" name="AutoShape 4"/>
          <p:cNvSpPr>
            <a:spLocks noChangeArrowheads="1"/>
          </p:cNvSpPr>
          <p:nvPr/>
        </p:nvSpPr>
        <p:spPr bwMode="auto">
          <a:xfrm>
            <a:off x="6011863" y="4508500"/>
            <a:ext cx="1422400" cy="7778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33CC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مُثَنّى     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pic>
        <p:nvPicPr>
          <p:cNvPr id="9221" name="Picture 5" descr="عصفوران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42093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00113" y="1341438"/>
            <a:ext cx="4600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تَتَنَقَّلُ ٱلْعُصْفورتانِ عَلى ٱلأَغْصانِ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 flipH="1">
            <a:off x="5778500" y="1268413"/>
            <a:ext cx="2332038" cy="711200"/>
          </a:xfrm>
          <a:prstGeom prst="homePlate">
            <a:avLst>
              <a:gd name="adj" fmla="val 81975"/>
            </a:avLst>
          </a:prstGeom>
          <a:solidFill>
            <a:srgbClr val="FFFFCC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000" b="1">
                <a:solidFill>
                  <a:srgbClr val="FF3300"/>
                </a:solidFill>
                <a:cs typeface="Traditional Arabic" pitchFamily="2" charset="-78"/>
              </a:rPr>
              <a:t> في الـمُؤَنَّث</a:t>
            </a:r>
            <a:endParaRPr lang="he-IL" sz="4000" b="1">
              <a:solidFill>
                <a:srgbClr val="FF3300"/>
              </a:solidFill>
              <a:cs typeface="Traditional Arabic" pitchFamily="2" charset="-78"/>
            </a:endParaRP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 flipH="1">
            <a:off x="5726113" y="547688"/>
            <a:ext cx="2432050" cy="711200"/>
          </a:xfrm>
          <a:prstGeom prst="homePlate">
            <a:avLst>
              <a:gd name="adj" fmla="val 85491"/>
            </a:avLst>
          </a:prstGeom>
          <a:solidFill>
            <a:srgbClr val="FFFFCC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4000" b="1">
                <a:solidFill>
                  <a:srgbClr val="0000FF"/>
                </a:solidFill>
                <a:cs typeface="Traditional Arabic" pitchFamily="2" charset="-78"/>
              </a:rPr>
              <a:t>  في الـمُذَكّر</a:t>
            </a:r>
            <a:endParaRPr lang="he-IL" sz="4000" b="1">
              <a:solidFill>
                <a:srgbClr val="0000FF"/>
              </a:solidFill>
              <a:cs typeface="Traditional Arabic" pitchFamily="2" charset="-78"/>
            </a:endParaRP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4787900" y="2636838"/>
            <a:ext cx="3544888" cy="1397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ar-JO" sz="3200" b="1">
                <a:solidFill>
                  <a:srgbClr val="000099"/>
                </a:solidFill>
                <a:cs typeface="Traditional Arabic" pitchFamily="2" charset="-78"/>
              </a:rPr>
              <a:t>هَلْ </a:t>
            </a:r>
            <a:r>
              <a:rPr lang="ar-JO" sz="3200" b="1">
                <a:solidFill>
                  <a:srgbClr val="FF3300"/>
                </a:solidFill>
                <a:cs typeface="Traditional Arabic" pitchFamily="2" charset="-78"/>
              </a:rPr>
              <a:t>الفاعل</a:t>
            </a:r>
            <a:r>
              <a:rPr lang="ar-JO" sz="3200" b="1">
                <a:solidFill>
                  <a:srgbClr val="000099"/>
                </a:solidFill>
                <a:cs typeface="Traditional Arabic" pitchFamily="2" charset="-78"/>
              </a:rPr>
              <a:t> في الجملتين أعلاه مُفْرَد أمْ مُثَنى أمْ جَمع؟</a:t>
            </a:r>
            <a:endParaRPr lang="en-US" sz="3200" b="1">
              <a:solidFill>
                <a:srgbClr val="000099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395288" y="404813"/>
            <a:ext cx="8353425" cy="5976937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prstShdw prst="shdw13" dist="125724" dir="13500000">
              <a:srgbClr val="CCFF33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03800" y="1773238"/>
            <a:ext cx="3527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JO" sz="3600" b="1">
                <a:solidFill>
                  <a:srgbClr val="0000FF"/>
                </a:solidFill>
                <a:cs typeface="Traditional Arabic" pitchFamily="2" charset="-78"/>
              </a:rPr>
              <a:t>يَحْصُدُ  ٱلْحَصّادونَ  ٱلْقَمْحَ</a:t>
            </a:r>
            <a:endParaRPr lang="he-IL" sz="3600" b="1">
              <a:solidFill>
                <a:srgbClr val="0000FF"/>
              </a:solidFill>
              <a:cs typeface="Traditional Arabic" pitchFamily="2" charset="-78"/>
            </a:endParaRPr>
          </a:p>
        </p:txBody>
      </p:sp>
      <p:pic>
        <p:nvPicPr>
          <p:cNvPr id="10244" name="Picture 4" descr="عصفوران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133600"/>
            <a:ext cx="30241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889500" y="598488"/>
            <a:ext cx="3784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33CC33"/>
                </a:solidFill>
                <a:cs typeface="Traditional Arabic" pitchFamily="2" charset="-78"/>
                <a:sym typeface="Wingdings 2" pitchFamily="18" charset="2"/>
              </a:rPr>
              <a:t></a:t>
            </a:r>
            <a:r>
              <a:rPr lang="ar-JO" sz="3200" b="1">
                <a:solidFill>
                  <a:srgbClr val="000099"/>
                </a:solidFill>
                <a:cs typeface="Traditional Arabic" pitchFamily="2" charset="-78"/>
                <a:sym typeface="Wingdings 2" pitchFamily="18" charset="2"/>
              </a:rPr>
              <a:t> </a:t>
            </a:r>
            <a:r>
              <a:rPr lang="ar-JO" sz="3200" b="1">
                <a:solidFill>
                  <a:srgbClr val="000099"/>
                </a:solidFill>
                <a:cs typeface="Traditional Arabic" pitchFamily="2" charset="-78"/>
              </a:rPr>
              <a:t>عَيِّن </a:t>
            </a:r>
            <a:r>
              <a:rPr lang="ar-JO" sz="3200" b="1">
                <a:solidFill>
                  <a:srgbClr val="FF3300"/>
                </a:solidFill>
                <a:cs typeface="Traditional Arabic" pitchFamily="2" charset="-78"/>
              </a:rPr>
              <a:t>الفاعِل</a:t>
            </a:r>
            <a:r>
              <a:rPr lang="ar-JO" sz="3200" b="1">
                <a:solidFill>
                  <a:srgbClr val="000099"/>
                </a:solidFill>
                <a:cs typeface="Traditional Arabic" pitchFamily="2" charset="-78"/>
              </a:rPr>
              <a:t> في الجمْلَةِ التّالية؟</a:t>
            </a:r>
            <a:endParaRPr lang="en-US" sz="3200" b="1">
              <a:solidFill>
                <a:srgbClr val="000099"/>
              </a:solidFill>
              <a:cs typeface="Traditional Arabic" pitchFamily="2" charset="-78"/>
            </a:endParaRPr>
          </a:p>
        </p:txBody>
      </p:sp>
      <p:sp>
        <p:nvSpPr>
          <p:cNvPr id="47110" name="Oval 6"/>
          <p:cNvSpPr>
            <a:spLocks noChangeArrowheads="1"/>
          </p:cNvSpPr>
          <p:nvPr/>
        </p:nvSpPr>
        <p:spPr bwMode="auto">
          <a:xfrm>
            <a:off x="5867400" y="1341438"/>
            <a:ext cx="1728788" cy="1439862"/>
          </a:xfrm>
          <a:prstGeom prst="ellipse">
            <a:avLst/>
          </a:prstGeom>
          <a:noFill/>
          <a:ln w="38100" cmpd="dbl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4932363" y="3357563"/>
            <a:ext cx="3797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33CC33"/>
                </a:solidFill>
                <a:sym typeface="Wingdings 2" pitchFamily="18" charset="2"/>
              </a:rPr>
              <a:t></a:t>
            </a:r>
            <a:r>
              <a:rPr lang="ar-JO" sz="3200">
                <a:sym typeface="Wingdings 2" pitchFamily="18" charset="2"/>
              </a:rPr>
              <a:t> </a:t>
            </a:r>
            <a:r>
              <a:rPr lang="ar-JO" sz="3200" b="1">
                <a:solidFill>
                  <a:srgbClr val="000099"/>
                </a:solidFill>
                <a:cs typeface="Traditional Arabic" pitchFamily="2" charset="-78"/>
              </a:rPr>
              <a:t>عَيِّن </a:t>
            </a:r>
            <a:r>
              <a:rPr lang="ar-JO" sz="3200" b="1">
                <a:solidFill>
                  <a:srgbClr val="FF3300"/>
                </a:solidFill>
                <a:cs typeface="Traditional Arabic" pitchFamily="2" charset="-78"/>
              </a:rPr>
              <a:t>الفاعِل</a:t>
            </a:r>
            <a:r>
              <a:rPr lang="ar-JO" sz="3200" b="1">
                <a:solidFill>
                  <a:srgbClr val="000099"/>
                </a:solidFill>
                <a:cs typeface="Traditional Arabic" pitchFamily="2" charset="-78"/>
              </a:rPr>
              <a:t> في الجمْلَةِ التّالية؟</a:t>
            </a:r>
            <a:endParaRPr lang="en-US" sz="3200" b="1">
              <a:solidFill>
                <a:srgbClr val="000099"/>
              </a:solidFill>
              <a:cs typeface="Traditional Arabic" pitchFamily="2" charset="-78"/>
            </a:endParaRPr>
          </a:p>
        </p:txBody>
      </p:sp>
      <p:sp>
        <p:nvSpPr>
          <p:cNvPr id="47112" name="Oval 8"/>
          <p:cNvSpPr>
            <a:spLocks noChangeArrowheads="1"/>
          </p:cNvSpPr>
          <p:nvPr/>
        </p:nvSpPr>
        <p:spPr bwMode="auto">
          <a:xfrm>
            <a:off x="5940425" y="4005263"/>
            <a:ext cx="1655763" cy="1439862"/>
          </a:xfrm>
          <a:prstGeom prst="ellipse">
            <a:avLst/>
          </a:prstGeom>
          <a:noFill/>
          <a:ln w="38100" cmpd="dbl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49" name="Picture 9" descr="حصاد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16113"/>
            <a:ext cx="4465637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4932363" y="4437063"/>
            <a:ext cx="3671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JO" sz="3600" b="1">
                <a:solidFill>
                  <a:srgbClr val="0000FF"/>
                </a:solidFill>
                <a:cs typeface="Traditional Arabic" pitchFamily="2" charset="-78"/>
              </a:rPr>
              <a:t>تَحْصُدُ  ٱلْحَصّاداتُ  ٱلْقَمْحَ</a:t>
            </a:r>
            <a:endParaRPr lang="he-IL" sz="3600" b="1">
              <a:solidFill>
                <a:srgbClr val="0000FF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/>
      <p:bldP spid="47111" grpId="0"/>
      <p:bldP spid="47112" grpId="0" animBg="1"/>
      <p:bldP spid="47114" grpId="0"/>
    </p:bldLst>
  </p:timing>
</p:sld>
</file>

<file path=ppt/theme/theme1.xml><?xml version="1.0" encoding="utf-8"?>
<a:theme xmlns:a="http://schemas.openxmlformats.org/drawingml/2006/main" name="עיצוב ברירת מחדל">
  <a:themeElements>
    <a:clrScheme name="עיצוב ברירת מחדל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עיצוב ברירת מחדל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עיצוב ברירת מחדל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345</Words>
  <Application>Microsoft Office PowerPoint</Application>
  <PresentationFormat>‫הצגה על המסך (4:3)</PresentationFormat>
  <Paragraphs>68</Paragraphs>
  <Slides>13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13</vt:i4>
      </vt:variant>
    </vt:vector>
  </HeadingPairs>
  <TitlesOfParts>
    <vt:vector size="16" baseType="lpstr">
      <vt:lpstr>Arial</vt:lpstr>
      <vt:lpstr>Wingdings</vt:lpstr>
      <vt:lpstr>עיצוב ברירת מחדל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الياس نجار</dc:creator>
  <cp:lastModifiedBy>משתמש אחר</cp:lastModifiedBy>
  <cp:revision>38</cp:revision>
  <dcterms:created xsi:type="dcterms:W3CDTF">2010-12-03T13:33:02Z</dcterms:created>
  <dcterms:modified xsi:type="dcterms:W3CDTF">2020-09-26T09:54:48Z</dcterms:modified>
</cp:coreProperties>
</file>