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6" r:id="rId7"/>
    <p:sldId id="267" r:id="rId8"/>
    <p:sldId id="26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67E"/>
    <a:srgbClr val="0000CC"/>
    <a:srgbClr val="660066"/>
    <a:srgbClr val="B766D0"/>
    <a:srgbClr val="DA2804"/>
    <a:srgbClr val="F07062"/>
    <a:srgbClr val="F959E2"/>
    <a:srgbClr val="660033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7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5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6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59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3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1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12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04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8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B02BB-3695-45CD-BC4C-FB506C5F7CD0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5D47-0BBC-4BE7-9A7D-86DFDBABB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3.xml"/><Relationship Id="rId7" Type="http://schemas.openxmlformats.org/officeDocument/2006/relationships/slide" Target="slide12.xml"/><Relationship Id="rId12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9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projects.telem-hit.net/edutube/user/activity.aspx?e=991&amp;id=4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895600" y="1219200"/>
            <a:ext cx="4114800" cy="762000"/>
          </a:xfrm>
        </p:spPr>
        <p:txBody>
          <a:bodyPr>
            <a:prstTxWarp prst="textCanDown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AE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اَلأَرْنَب </a:t>
            </a:r>
            <a:r>
              <a:rPr lang="ar-AE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ﭐلْمُلَوَّن</a:t>
            </a:r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מלבן מעוגל 3">
            <a:hlinkClick r:id="rId2" action="ppaction://hlinksldjump"/>
          </p:cNvPr>
          <p:cNvSpPr/>
          <p:nvPr/>
        </p:nvSpPr>
        <p:spPr>
          <a:xfrm>
            <a:off x="7543799" y="315860"/>
            <a:ext cx="1349477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مقارنة بين صورتين</a:t>
            </a:r>
            <a:endParaRPr lang="en-US" sz="2400" dirty="0"/>
          </a:p>
        </p:txBody>
      </p:sp>
      <p:sp>
        <p:nvSpPr>
          <p:cNvPr id="5" name="מלבן מעוגל 4">
            <a:hlinkClick r:id="rId3" action="ppaction://hlinksldjump"/>
          </p:cNvPr>
          <p:cNvSpPr/>
          <p:nvPr/>
        </p:nvSpPr>
        <p:spPr>
          <a:xfrm>
            <a:off x="5943600" y="315860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النَّص</a:t>
            </a:r>
            <a:endParaRPr lang="en-US" sz="2400" dirty="0"/>
          </a:p>
        </p:txBody>
      </p:sp>
      <p:sp>
        <p:nvSpPr>
          <p:cNvPr id="6" name="מלבן מעוגל 5">
            <a:hlinkClick r:id="rId4" action="ppaction://hlinksldjump"/>
          </p:cNvPr>
          <p:cNvSpPr/>
          <p:nvPr/>
        </p:nvSpPr>
        <p:spPr>
          <a:xfrm>
            <a:off x="4343400" y="315860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سؤال وجواب</a:t>
            </a:r>
            <a:endParaRPr lang="en-US" sz="2400" dirty="0"/>
          </a:p>
        </p:txBody>
      </p:sp>
      <p:sp>
        <p:nvSpPr>
          <p:cNvPr id="7" name="מלבן מעוגל 6">
            <a:hlinkClick r:id="rId5" action="ppaction://hlinksldjump"/>
          </p:cNvPr>
          <p:cNvSpPr/>
          <p:nvPr/>
        </p:nvSpPr>
        <p:spPr>
          <a:xfrm>
            <a:off x="2667000" y="309099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مذكر ومؤنث</a:t>
            </a:r>
            <a:endParaRPr lang="en-US" sz="2400" dirty="0"/>
          </a:p>
        </p:txBody>
      </p:sp>
      <p:sp>
        <p:nvSpPr>
          <p:cNvPr id="8" name="מלבן מעוגל 7">
            <a:hlinkClick r:id="rId6" action="ppaction://hlinksldjump"/>
          </p:cNvPr>
          <p:cNvSpPr/>
          <p:nvPr/>
        </p:nvSpPr>
        <p:spPr>
          <a:xfrm>
            <a:off x="1000432" y="315860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هوية الارنب</a:t>
            </a:r>
            <a:endParaRPr lang="en-US" sz="2400" dirty="0"/>
          </a:p>
        </p:txBody>
      </p:sp>
      <p:sp>
        <p:nvSpPr>
          <p:cNvPr id="9" name="מלבן מעוגל 8">
            <a:hlinkClick r:id="rId7" action="ppaction://hlinksldjump"/>
          </p:cNvPr>
          <p:cNvSpPr/>
          <p:nvPr/>
        </p:nvSpPr>
        <p:spPr>
          <a:xfrm>
            <a:off x="1000432" y="5621592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الفيلم</a:t>
            </a:r>
            <a:endParaRPr lang="en-US" sz="2400" dirty="0"/>
          </a:p>
        </p:txBody>
      </p:sp>
      <p:sp>
        <p:nvSpPr>
          <p:cNvPr id="10" name="מלבן מעוגל 9">
            <a:hlinkClick r:id="rId8" action="ppaction://hlinksldjump"/>
          </p:cNvPr>
          <p:cNvSpPr/>
          <p:nvPr/>
        </p:nvSpPr>
        <p:spPr>
          <a:xfrm>
            <a:off x="2667000" y="5621593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</a:t>
            </a:r>
            <a:r>
              <a:rPr lang="ar-AE" sz="2400" dirty="0" smtClean="0"/>
              <a:t>المُرادف</a:t>
            </a:r>
            <a:endParaRPr lang="en-US" sz="2400" dirty="0"/>
          </a:p>
        </p:txBody>
      </p:sp>
      <p:sp>
        <p:nvSpPr>
          <p:cNvPr id="11" name="מלבן מעוגל 10">
            <a:hlinkClick r:id="rId9" action="ppaction://hlinksldjump"/>
          </p:cNvPr>
          <p:cNvSpPr/>
          <p:nvPr/>
        </p:nvSpPr>
        <p:spPr>
          <a:xfrm>
            <a:off x="4343400" y="5621593"/>
            <a:ext cx="13716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أَقْسام جسم الارنب </a:t>
            </a:r>
            <a:endParaRPr lang="en-US" sz="2400" dirty="0"/>
          </a:p>
        </p:txBody>
      </p:sp>
      <p:sp>
        <p:nvSpPr>
          <p:cNvPr id="12" name="מלבן מעוגל 11">
            <a:hlinkClick r:id="rId10" action="ppaction://hlinksldjump"/>
          </p:cNvPr>
          <p:cNvSpPr/>
          <p:nvPr/>
        </p:nvSpPr>
        <p:spPr>
          <a:xfrm>
            <a:off x="6172200" y="5621593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  ترتيب كلمات</a:t>
            </a:r>
            <a:endParaRPr lang="en-US" sz="2400" dirty="0"/>
          </a:p>
        </p:txBody>
      </p:sp>
      <p:sp>
        <p:nvSpPr>
          <p:cNvPr id="13" name="מלבן מעוגל 12">
            <a:hlinkClick r:id="rId11" action="ppaction://hlinksldjump"/>
          </p:cNvPr>
          <p:cNvSpPr/>
          <p:nvPr/>
        </p:nvSpPr>
        <p:spPr>
          <a:xfrm>
            <a:off x="7674077" y="5562600"/>
            <a:ext cx="1219200" cy="7509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2400" dirty="0" smtClean="0"/>
              <a:t>تسلسل احداث</a:t>
            </a: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09800"/>
            <a:ext cx="4572000" cy="3048000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5" name="מחבר ישר 14"/>
          <p:cNvCxnSpPr/>
          <p:nvPr/>
        </p:nvCxnSpPr>
        <p:spPr>
          <a:xfrm rot="16200000" flipH="1">
            <a:off x="3545759" y="3344196"/>
            <a:ext cx="1246238" cy="958645"/>
          </a:xfrm>
          <a:prstGeom prst="curvedConnector3">
            <a:avLst>
              <a:gd name="adj1" fmla="val 41716"/>
            </a:avLst>
          </a:prstGeom>
          <a:ln w="889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מחבר ישר 18"/>
          <p:cNvCxnSpPr/>
          <p:nvPr/>
        </p:nvCxnSpPr>
        <p:spPr>
          <a:xfrm rot="16200000" flipH="1">
            <a:off x="3334364" y="3469558"/>
            <a:ext cx="1295400" cy="1061883"/>
          </a:xfrm>
          <a:prstGeom prst="curvedConnector3">
            <a:avLst>
              <a:gd name="adj1" fmla="val 42030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ישר 19"/>
          <p:cNvCxnSpPr/>
          <p:nvPr/>
        </p:nvCxnSpPr>
        <p:spPr>
          <a:xfrm rot="16200000" flipH="1">
            <a:off x="3200400" y="3532238"/>
            <a:ext cx="914400" cy="914400"/>
          </a:xfrm>
          <a:prstGeom prst="curvedConnector3">
            <a:avLst>
              <a:gd name="adj1" fmla="val 50000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ישר 20"/>
          <p:cNvCxnSpPr/>
          <p:nvPr/>
        </p:nvCxnSpPr>
        <p:spPr>
          <a:xfrm rot="16200000" flipH="1">
            <a:off x="2993923" y="3733800"/>
            <a:ext cx="914400" cy="914400"/>
          </a:xfrm>
          <a:prstGeom prst="curvedConnector3">
            <a:avLst>
              <a:gd name="adj1" fmla="val 50000"/>
            </a:avLst>
          </a:prstGeom>
          <a:ln w="889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מחבר ישר 22"/>
          <p:cNvCxnSpPr/>
          <p:nvPr/>
        </p:nvCxnSpPr>
        <p:spPr>
          <a:xfrm rot="16200000" flipH="1">
            <a:off x="4017705" y="3297494"/>
            <a:ext cx="990602" cy="796414"/>
          </a:xfrm>
          <a:prstGeom prst="curvedConnector3">
            <a:avLst>
              <a:gd name="adj1" fmla="val 50000"/>
            </a:avLst>
          </a:prstGeom>
          <a:ln w="889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מחבר ישר 25"/>
          <p:cNvCxnSpPr/>
          <p:nvPr/>
        </p:nvCxnSpPr>
        <p:spPr>
          <a:xfrm rot="16200000" flipH="1">
            <a:off x="2933700" y="4000502"/>
            <a:ext cx="685798" cy="663673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קשת מלאה 28"/>
          <p:cNvSpPr/>
          <p:nvPr/>
        </p:nvSpPr>
        <p:spPr>
          <a:xfrm rot="19421135">
            <a:off x="2646168" y="3288387"/>
            <a:ext cx="1617688" cy="553560"/>
          </a:xfrm>
          <a:prstGeom prst="blockArc">
            <a:avLst>
              <a:gd name="adj1" fmla="val 10648196"/>
              <a:gd name="adj2" fmla="val 0"/>
              <a:gd name="adj3" fmla="val 25000"/>
            </a:avLst>
          </a:prstGeom>
          <a:solidFill>
            <a:srgbClr val="B76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6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457200" y="11836"/>
            <a:ext cx="8686800" cy="674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2800" b="1" dirty="0" smtClean="0"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2800" b="1" dirty="0">
                <a:latin typeface="Traditional Arabic" pitchFamily="18" charset="-78"/>
                <a:ea typeface="Calibri"/>
                <a:cs typeface="Traditional Arabic" pitchFamily="18" charset="-78"/>
              </a:rPr>
              <a:t>اجب عن الاسئلة التالية </a:t>
            </a:r>
            <a:r>
              <a:rPr lang="ar-AE" sz="2800" b="1" dirty="0" smtClean="0">
                <a:latin typeface="Traditional Arabic" pitchFamily="18" charset="-78"/>
                <a:ea typeface="Calibri"/>
                <a:cs typeface="Traditional Arabic" pitchFamily="18" charset="-78"/>
              </a:rPr>
              <a:t>:</a:t>
            </a:r>
            <a:endParaRPr lang="en-US" sz="1400" b="1" dirty="0"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1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) لماذا اعجب الارنب بالطاووس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؟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AE" sz="10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ar-AE" sz="9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24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_______________________________</a:t>
            </a:r>
            <a:endParaRPr lang="en-US" sz="1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2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) ماذا يشبه ذيل الطاووس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؟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     </a:t>
            </a:r>
            <a:endParaRPr lang="ar-AE" sz="105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ar-AE" sz="10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24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______________________________</a:t>
            </a:r>
            <a:endParaRPr lang="en-US" sz="1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3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) لماذا ابتعد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اصدق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ا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ء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الارنب عنهُ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؟</a:t>
            </a:r>
            <a:endParaRPr lang="ar-AE" sz="32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ar-AE" sz="5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24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______________________________</a:t>
            </a:r>
            <a:endParaRPr lang="en-US" sz="1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4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)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ماذا فعل الارنب كي يقترب اصدقاؤهُ ويلعبون معهُ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؟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AE" sz="14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en-US" sz="11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/>
            <a:r>
              <a:rPr lang="ar-SA" sz="24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______________________________</a:t>
            </a:r>
            <a:endParaRPr lang="en-US" sz="2400" b="1" dirty="0">
              <a:solidFill>
                <a:srgbClr val="660033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4326194" y="1371600"/>
            <a:ext cx="4665406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4399935" y="2895600"/>
            <a:ext cx="4665406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מלבן מעוגל 6"/>
          <p:cNvSpPr/>
          <p:nvPr/>
        </p:nvSpPr>
        <p:spPr>
          <a:xfrm>
            <a:off x="4399935" y="4343400"/>
            <a:ext cx="4665406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מלבן מעוגל 7"/>
          <p:cNvSpPr/>
          <p:nvPr/>
        </p:nvSpPr>
        <p:spPr>
          <a:xfrm>
            <a:off x="4399935" y="5867400"/>
            <a:ext cx="4665406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2971800" cy="2819400"/>
          </a:xfrm>
          <a:prstGeom prst="ellipse">
            <a:avLst/>
          </a:prstGeom>
          <a:ln w="57150">
            <a:solidFill>
              <a:srgbClr val="00B0F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חץ ימינה 1">
            <a:hlinkClick r:id="rId3" action="ppaction://hlinksldjump"/>
          </p:cNvPr>
          <p:cNvSpPr/>
          <p:nvPr/>
        </p:nvSpPr>
        <p:spPr>
          <a:xfrm flipH="1">
            <a:off x="342900" y="6109716"/>
            <a:ext cx="990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0" y="0"/>
            <a:ext cx="9144000" cy="5446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رتب الجمل التالية :-</a:t>
            </a:r>
            <a:endParaRPr lang="en-US" sz="3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أ ) ان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-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قرر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-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يصبح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-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الارنب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-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مثل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-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جميلا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-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الطاووس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.</a:t>
            </a:r>
            <a:endParaRPr lang="ar-AE" sz="32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ar-AE" sz="3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AE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_________________________</a:t>
            </a:r>
            <a:endParaRPr lang="ar-AE" sz="32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en-US" sz="3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ب ) الماء – قفز – في – وغسل – الارنب – نفسه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.</a:t>
            </a:r>
            <a:endParaRPr lang="ar-AE" sz="3200" b="1" dirty="0" smtClean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534670" algn="l"/>
              </a:tabLst>
            </a:pPr>
            <a:endParaRPr lang="en-US" sz="3200" b="1" dirty="0">
              <a:solidFill>
                <a:srgbClr val="660033"/>
              </a:solidFill>
              <a:latin typeface="Traditional Arabic" pitchFamily="18" charset="-78"/>
              <a:ea typeface="Calibri"/>
              <a:cs typeface="Traditional Arabic" pitchFamily="18" charset="-78"/>
            </a:endParaRPr>
          </a:p>
          <a:p>
            <a:pPr algn="r" rtl="1"/>
            <a:r>
              <a:rPr lang="ar-AE" sz="3200" b="1" dirty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    </a:t>
            </a:r>
            <a:r>
              <a:rPr lang="ar-SA" sz="3200" b="1" dirty="0" smtClean="0">
                <a:solidFill>
                  <a:srgbClr val="660033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________________________</a:t>
            </a:r>
            <a:endParaRPr lang="en-US" sz="3200" b="1" dirty="0">
              <a:solidFill>
                <a:srgbClr val="660033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11019"/>
            <a:ext cx="2477053" cy="2723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מלבן מעוגל 4"/>
          <p:cNvSpPr/>
          <p:nvPr/>
        </p:nvSpPr>
        <p:spPr>
          <a:xfrm>
            <a:off x="3276600" y="1981200"/>
            <a:ext cx="5410200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قرَّرَ الأرْنَب أنْ يُصْبِحَ جَميلًا مِثْل الطّاووس</a:t>
            </a:r>
            <a:endParaRPr lang="en-US" sz="3200" b="1" dirty="0">
              <a:solidFill>
                <a:srgbClr val="0000CC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3505200" y="4648200"/>
            <a:ext cx="4953000" cy="609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قَفَزَ الأَرْنَب في الْماء وَغَسَلَ نَفْسَهُ</a:t>
            </a:r>
            <a:endParaRPr lang="en-US" sz="3200" b="1" dirty="0">
              <a:solidFill>
                <a:srgbClr val="0000CC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" name="חץ ימינה 1">
            <a:hlinkClick r:id="rId3" action="ppaction://hlinksldjump"/>
          </p:cNvPr>
          <p:cNvSpPr/>
          <p:nvPr/>
        </p:nvSpPr>
        <p:spPr>
          <a:xfrm flipH="1">
            <a:off x="383458" y="6114239"/>
            <a:ext cx="990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1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מעוגל 1"/>
          <p:cNvSpPr/>
          <p:nvPr/>
        </p:nvSpPr>
        <p:spPr>
          <a:xfrm>
            <a:off x="2895600" y="403123"/>
            <a:ext cx="3124200" cy="73987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latin typeface="Traditional Arabic" pitchFamily="18" charset="-78"/>
                <a:cs typeface="Traditional Arabic" pitchFamily="18" charset="-78"/>
                <a:hlinkClick r:id="rId2"/>
              </a:rPr>
              <a:t>تربية الارانب 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268" y="1828801"/>
            <a:ext cx="4494210" cy="4166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חץ ימינה 4">
            <a:hlinkClick r:id="rId4" action="ppaction://hlinksldjump"/>
          </p:cNvPr>
          <p:cNvSpPr/>
          <p:nvPr/>
        </p:nvSpPr>
        <p:spPr>
          <a:xfrm flipH="1">
            <a:off x="457200" y="5995107"/>
            <a:ext cx="990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2237"/>
            <a:ext cx="3733800" cy="3375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75643"/>
            <a:ext cx="3962400" cy="3358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לבן מעוגל 3"/>
          <p:cNvSpPr/>
          <p:nvPr/>
        </p:nvSpPr>
        <p:spPr>
          <a:xfrm>
            <a:off x="762000" y="228600"/>
            <a:ext cx="7833852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ما هو الفرق بين الصورتين؟</a:t>
            </a:r>
            <a:endParaRPr lang="en-US" sz="32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" name="חץ ימינה 1">
            <a:hlinkClick r:id="rId4" action="ppaction://hlinksldjump"/>
          </p:cNvPr>
          <p:cNvSpPr/>
          <p:nvPr/>
        </p:nvSpPr>
        <p:spPr>
          <a:xfrm flipH="1">
            <a:off x="685800" y="6038432"/>
            <a:ext cx="1066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2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152400" y="457200"/>
            <a:ext cx="8991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lvl="0" indent="381000" algn="just" rtl="1"/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شاهَدَ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ﭐلأَرْنَبُ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 err="1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لأَبْيَضُ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طائِرَ 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ﭐلطّاووسِ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 err="1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لْجَميلِ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، فَأُعْجِبَ بِجَمالِهِ، وَبِذَيْلِهِ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ﭐلَّذي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يُشْبِهُ قَوْسَ قُزَحٍ، فَقَرَّرَ أَنْ يُصْبِحَ جَميلاً مِثْلَهُ. أَحْضَرَ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ﭐلْفُرْشاةَ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وَﭐلأَلْوانَ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، وَدَهَنَ نَفْسَهُ </a:t>
            </a:r>
            <a:r>
              <a:rPr lang="ar-AE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ﺑ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ﭑلأَسْوَدِ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وَﭐلأَزْرَقِ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وَﭐ</a:t>
            </a:r>
            <a:r>
              <a:rPr lang="ar-AE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أَخْضَرِ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.</a:t>
            </a:r>
            <a:endParaRPr lang="ar-AE" sz="3600" b="1" dirty="0" smtClean="0">
              <a:solidFill>
                <a:srgbClr val="990033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lvl="0" indent="381000" algn="just" rtl="1"/>
            <a:endParaRPr lang="en-US" sz="3600" b="1" dirty="0">
              <a:solidFill>
                <a:srgbClr val="990033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lvl="0" indent="381000" algn="just" rtl="1"/>
            <a:r>
              <a:rPr lang="ar-SA" sz="3600" b="1" dirty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عادَ </a:t>
            </a:r>
            <a:r>
              <a:rPr lang="ar-SA" sz="3600" b="1" dirty="0" err="1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ﭐلأَرْنَبُ</a:t>
            </a:r>
            <a:r>
              <a:rPr lang="ar-SA" sz="3600" b="1" dirty="0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إِلى </a:t>
            </a:r>
            <a:r>
              <a:rPr lang="ar-SA" sz="3600" b="1" dirty="0" err="1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ﭐلْغابَةِ</a:t>
            </a:r>
            <a:r>
              <a:rPr lang="ar-SA" sz="3600" b="1" dirty="0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لِيَلْعَبَ مَعَ أَصْدِقائِهِ ﭐ</a:t>
            </a:r>
            <a:r>
              <a:rPr lang="ar-AE" sz="3600" b="1" dirty="0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أَرانِبِ</a:t>
            </a:r>
            <a:r>
              <a:rPr lang="ar-SA" sz="3600" b="1" dirty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، فَخافوا مِنْهُ وَصاحَ أَحَدُهُمْ: "هذا وَحْشٌ مُخيفٌ</a:t>
            </a:r>
            <a:r>
              <a:rPr lang="ar-SA" sz="3600" b="1" dirty="0" smtClean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".</a:t>
            </a:r>
            <a:endParaRPr lang="ar-AE" sz="3600" b="1" dirty="0" smtClean="0">
              <a:solidFill>
                <a:srgbClr val="0000CC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lvl="0" indent="381000" algn="just" rtl="1"/>
            <a:endParaRPr lang="en-US" sz="3600" b="1" dirty="0">
              <a:solidFill>
                <a:srgbClr val="0000CC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lvl="0" indent="381000" algn="just" rtl="1"/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بَيْنَما كانَ </a:t>
            </a:r>
            <a:r>
              <a:rPr lang="ar-SA" sz="3600" b="1" dirty="0" err="1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ﭐلأَرْنَبُ</a:t>
            </a:r>
            <a:r>
              <a:rPr lang="ar-SA" sz="3600" b="1" dirty="0" smtClean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واقِفًا وَحْدَهُ، رَأى صَديقَتَهُ "</a:t>
            </a:r>
            <a:r>
              <a:rPr lang="ar-SA" sz="3600" b="1" dirty="0" err="1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أَرْنوبَة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" قادِمَةً مِنْ بَعيدٍ، فَفَرِحَ وَقالَ : هذِهِ "</a:t>
            </a:r>
            <a:r>
              <a:rPr lang="ar-SA" sz="3600" b="1" dirty="0" err="1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أَرْنوبَة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"، سَأَلْعَبُ مَعَها، لكِنْ عِنْدَما رَأَتْهُ "</a:t>
            </a:r>
            <a:r>
              <a:rPr lang="ar-SA" sz="3600" b="1" dirty="0" err="1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أَرْنوبَة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" صَرَخَتْ:</a:t>
            </a:r>
            <a:r>
              <a:rPr lang="he-IL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</a:rPr>
              <a:t> "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هذا وَحْشٌ مُرْعِبٌ"، ثُمَّ قَفَزَتْ هارِبَةً.</a:t>
            </a:r>
            <a:endParaRPr lang="en-US" sz="3600" b="1" dirty="0">
              <a:solidFill>
                <a:srgbClr val="990033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</p:txBody>
      </p:sp>
      <p:sp>
        <p:nvSpPr>
          <p:cNvPr id="2" name="חץ ימינה 1">
            <a:hlinkClick r:id="rId2" action="ppaction://hlinksldjump"/>
          </p:cNvPr>
          <p:cNvSpPr/>
          <p:nvPr/>
        </p:nvSpPr>
        <p:spPr>
          <a:xfrm flipH="1">
            <a:off x="457200" y="6089511"/>
            <a:ext cx="9144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4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0" y="76200"/>
            <a:ext cx="9144000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</a:pPr>
            <a:endParaRPr lang="ar-AE" sz="3200" b="1" dirty="0" smtClean="0"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</a:pP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عِنْدَها رَكَضَ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ﭐلأَرْنَبُ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 إِلى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ﭐلطّاووسِ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، وَقالَ لَهُ: "أَنا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ﭐلآنَ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 طاووسٌ مِثْلُكَ، هؤلاءِ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ﭐلأَصْدِقاءُ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 لا يُريدونَ أَنْ أَلْعَبَ مَعَهُمْ".</a:t>
            </a:r>
            <a:endParaRPr lang="ar-AE" sz="3600" b="1" dirty="0" smtClean="0">
              <a:solidFill>
                <a:srgbClr val="990033"/>
              </a:solidFill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solidFill>
                <a:srgbClr val="990033"/>
              </a:solidFill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</a:pPr>
            <a:r>
              <a:rPr lang="ar-SA" sz="3600" b="1" dirty="0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أَجابَهُ </a:t>
            </a:r>
            <a:r>
              <a:rPr lang="ar-SA" sz="3600" b="1" dirty="0" err="1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ﭐلطّاووسُ</a:t>
            </a:r>
            <a:r>
              <a:rPr lang="ar-SA" sz="3600" b="1" dirty="0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: "صَحيحٌ أَنَّ هذِهِ </a:t>
            </a:r>
            <a:r>
              <a:rPr lang="ar-SA" sz="3600" b="1" dirty="0">
                <a:solidFill>
                  <a:srgbClr val="0000C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AE" sz="3600" b="1" dirty="0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أَلْوانَ مِثْلُ أَلْواني، وَلكِنَّكَ ما زِلْتَ أَرْنَبًا؛ اِرْجِعْ إِلى أَصْدِقائِكَ </a:t>
            </a:r>
            <a:r>
              <a:rPr lang="ar-SA" sz="3600" b="1" dirty="0" err="1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ﭐلأَرانِبِ</a:t>
            </a:r>
            <a:r>
              <a:rPr lang="ar-SA" sz="3600" b="1" dirty="0" smtClean="0">
                <a:solidFill>
                  <a:srgbClr val="0000CC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".</a:t>
            </a:r>
            <a:endParaRPr lang="ar-AE" sz="3600" b="1" dirty="0" smtClean="0">
              <a:solidFill>
                <a:srgbClr val="0000CC"/>
              </a:solidFill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solidFill>
                <a:srgbClr val="0000CC"/>
              </a:solidFill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  <a:tabLst>
                <a:tab pos="7197725" algn="l"/>
              </a:tabLst>
            </a:pP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عادَ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ﭐلأَرْنَبُ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 حَزينًا، وَفي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ﭐلطَّريقِ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 مَرَّ قُرْبَ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ﭐلْبُحَيْرَةِ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، نَظَرَ إِلى صورَتِهِ في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ﭐلْماءِ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؛ فَخافَ مِنْ شَكْلِهِ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ﭐلْجَديدِ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. قَفَزَ في 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AE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ْماءِ وَغَسَلَ نَفْسَهُ، ثُمَّ عادَ إِلى أَصْدِقائِهِ 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AE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أَرانِبِ فَاسْتَقْبَلوهُ قائِلينَ: "هذا صَديقُنا </a:t>
            </a:r>
            <a:r>
              <a:rPr lang="ar-SA" sz="3600" b="1" dirty="0">
                <a:solidFill>
                  <a:srgbClr val="990033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AE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ْجَميلُ </a:t>
            </a:r>
            <a:r>
              <a:rPr lang="ar-SA" sz="3600" b="1" dirty="0" err="1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وَﭐ</a:t>
            </a:r>
            <a:r>
              <a:rPr lang="ar-AE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SA" sz="3600" b="1" dirty="0" smtClean="0">
                <a:solidFill>
                  <a:srgbClr val="990033"/>
                </a:solidFill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ْحَقيقِيُّ".</a:t>
            </a:r>
            <a:endParaRPr lang="en-US" sz="3600" b="1" dirty="0" smtClean="0">
              <a:solidFill>
                <a:srgbClr val="990033"/>
              </a:solidFill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190500" marR="190500" indent="381000" algn="just" rtl="1">
              <a:spcBef>
                <a:spcPts val="0"/>
              </a:spcBef>
              <a:spcAft>
                <a:spcPts val="0"/>
              </a:spcAft>
            </a:pPr>
            <a:r>
              <a:rPr lang="he-IL" sz="900" dirty="0" smtClean="0">
                <a:solidFill>
                  <a:srgbClr val="990033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900" dirty="0">
              <a:solidFill>
                <a:srgbClr val="990033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" name="חץ ימינה 1">
            <a:hlinkClick r:id="rId2" action="ppaction://hlinksldjump"/>
          </p:cNvPr>
          <p:cNvSpPr/>
          <p:nvPr/>
        </p:nvSpPr>
        <p:spPr>
          <a:xfrm flipH="1">
            <a:off x="152400" y="6096000"/>
            <a:ext cx="762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50" y="4267200"/>
            <a:ext cx="2619375" cy="212407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219200" y="534332"/>
            <a:ext cx="6219825" cy="35804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tabLst>
                <a:tab pos="534670" algn="l"/>
              </a:tabLst>
            </a:pPr>
            <a:r>
              <a:rPr lang="ar-SA" sz="3200" b="1" dirty="0">
                <a:solidFill>
                  <a:srgbClr val="0000CC"/>
                </a:solidFill>
                <a:ea typeface="Times New Roman"/>
                <a:cs typeface="Traditional Arabic"/>
              </a:rPr>
              <a:t>جد مرادف الكلمات من </a:t>
            </a:r>
            <a:r>
              <a:rPr lang="ar-SA" sz="3200" b="1" dirty="0" smtClean="0">
                <a:solidFill>
                  <a:srgbClr val="0000CC"/>
                </a:solidFill>
                <a:ea typeface="Times New Roman"/>
                <a:cs typeface="Traditional Arabic"/>
              </a:rPr>
              <a:t>النص</a:t>
            </a:r>
            <a:r>
              <a:rPr lang="ar-AE" sz="3200" b="1" dirty="0" smtClean="0">
                <a:solidFill>
                  <a:srgbClr val="0000CC"/>
                </a:solidFill>
                <a:ea typeface="Times New Roman"/>
                <a:cs typeface="Traditional Arabic"/>
              </a:rPr>
              <a:t>:</a:t>
            </a:r>
            <a:endParaRPr lang="en-US" sz="3200" dirty="0"/>
          </a:p>
          <a:p>
            <a:pPr algn="r" rtl="1">
              <a:lnSpc>
                <a:spcPct val="150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AE" sz="3200" b="1" dirty="0" smtClean="0">
                <a:ea typeface="Times New Roman"/>
                <a:cs typeface="Traditional Arabic"/>
              </a:rPr>
              <a:t>  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رَأى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_____   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   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مُخيف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_____ </a:t>
            </a:r>
            <a:endParaRPr lang="ar-AE" sz="3600" b="1" dirty="0" smtClean="0">
              <a:solidFill>
                <a:srgbClr val="660066"/>
              </a:solidFill>
              <a:ea typeface="Times New Roman"/>
              <a:cs typeface="Traditional Arabic"/>
            </a:endParaRPr>
          </a:p>
          <a:p>
            <a:pPr algn="r" rtl="1">
              <a:lnSpc>
                <a:spcPct val="150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ذَنَبَهُ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_____     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رَجعَ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___ </a:t>
            </a:r>
            <a:endParaRPr lang="ar-AE" sz="3600" b="1" dirty="0" smtClean="0">
              <a:solidFill>
                <a:srgbClr val="660066"/>
              </a:solidFill>
              <a:ea typeface="Times New Roman"/>
              <a:cs typeface="Traditional Arabic"/>
            </a:endParaRPr>
          </a:p>
          <a:p>
            <a:pPr algn="r" rtl="1">
              <a:lnSpc>
                <a:spcPct val="150000"/>
              </a:lnSpc>
              <a:spcAft>
                <a:spcPts val="1000"/>
              </a:spcAft>
              <a:tabLst>
                <a:tab pos="534670" algn="l"/>
              </a:tabLst>
            </a:pP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صَرَخَ _____  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رِفاقٌ 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  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___</a:t>
            </a:r>
            <a:r>
              <a:rPr lang="ar-AE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</a:t>
            </a:r>
            <a:r>
              <a:rPr lang="ar-SA" sz="3600" b="1" dirty="0" smtClean="0">
                <a:solidFill>
                  <a:srgbClr val="660066"/>
                </a:solidFill>
                <a:ea typeface="Times New Roman"/>
                <a:cs typeface="Traditional Arabic"/>
              </a:rPr>
              <a:t>_</a:t>
            </a:r>
            <a:endParaRPr lang="en-US" sz="3600" dirty="0">
              <a:solidFill>
                <a:srgbClr val="660066"/>
              </a:solidFill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5181600" y="1406012"/>
            <a:ext cx="1219200" cy="6096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شاهدَ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1905000" y="2324565"/>
            <a:ext cx="1219200" cy="6096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عادَ   </a:t>
            </a:r>
            <a:endParaRPr lang="en-US" sz="40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5165927" y="2324565"/>
            <a:ext cx="1219200" cy="6096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ذَيْلهُ</a:t>
            </a:r>
            <a:endParaRPr lang="en-US" sz="36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1905000" y="3276600"/>
            <a:ext cx="1219200" cy="6096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أَصْدِقاء</a:t>
            </a:r>
            <a:endParaRPr lang="en-US" sz="36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5165927" y="3276600"/>
            <a:ext cx="1219200" cy="6096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صاحَ</a:t>
            </a:r>
            <a:endParaRPr lang="en-US" sz="36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/>
          <p:cNvSpPr/>
          <p:nvPr/>
        </p:nvSpPr>
        <p:spPr>
          <a:xfrm>
            <a:off x="1905000" y="1425676"/>
            <a:ext cx="1219200" cy="6096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مُرْعِبٌ</a:t>
            </a:r>
            <a:endParaRPr lang="en-US" sz="36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חץ ימינה 2">
            <a:hlinkClick r:id="rId3" action="ppaction://hlinksldjump"/>
          </p:cNvPr>
          <p:cNvSpPr/>
          <p:nvPr/>
        </p:nvSpPr>
        <p:spPr>
          <a:xfrm flipH="1">
            <a:off x="457200" y="5943600"/>
            <a:ext cx="1066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1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-14748" y="-16665"/>
            <a:ext cx="9144000" cy="7649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400" b="1" dirty="0">
                <a:solidFill>
                  <a:srgbClr val="FF0000"/>
                </a:solidFill>
                <a:ea typeface="Times New Roman"/>
                <a:cs typeface="Times New Roman"/>
              </a:rPr>
              <a:t>حول من </a:t>
            </a:r>
            <a:r>
              <a:rPr lang="ar-AE" sz="24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صيغَةِ </a:t>
            </a:r>
            <a:r>
              <a:rPr lang="ar-SA" sz="24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المذكر </a:t>
            </a:r>
            <a:r>
              <a:rPr lang="ar-SA" sz="2400" b="1" dirty="0">
                <a:solidFill>
                  <a:srgbClr val="FF0000"/>
                </a:solidFill>
                <a:ea typeface="Times New Roman"/>
                <a:cs typeface="Times New Roman"/>
              </a:rPr>
              <a:t>الى </a:t>
            </a:r>
            <a:r>
              <a:rPr lang="ar-AE" sz="24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صيغَةِ  </a:t>
            </a:r>
            <a:r>
              <a:rPr lang="ar-SA" sz="2400" b="1" u="sng" dirty="0" smtClean="0">
                <a:solidFill>
                  <a:srgbClr val="FF0000"/>
                </a:solidFill>
                <a:ea typeface="Times New Roman"/>
                <a:cs typeface="Times New Roman"/>
              </a:rPr>
              <a:t>المؤنث</a:t>
            </a:r>
            <a:r>
              <a:rPr lang="ar-SA" sz="24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 </a:t>
            </a:r>
            <a:r>
              <a:rPr lang="ar-SA" sz="2400" b="1" dirty="0">
                <a:solidFill>
                  <a:srgbClr val="FF0000"/>
                </a:solidFill>
                <a:ea typeface="Times New Roman"/>
                <a:cs typeface="Times New Roman"/>
              </a:rPr>
              <a:t>:</a:t>
            </a:r>
            <a:endParaRPr lang="en-US" sz="1200" dirty="0">
              <a:ea typeface="Times New Roman"/>
              <a:cs typeface="Arial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050" dirty="0">
              <a:ea typeface="Times New Roman"/>
              <a:cs typeface="Arial"/>
            </a:endParaRPr>
          </a:p>
          <a:p>
            <a:pPr marL="971550" marR="0" indent="-51435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شاه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د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ُ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ي</a:t>
            </a:r>
            <a:r>
              <a:rPr lang="ar-AE" sz="3200" b="1" dirty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ض 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طائ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 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ﭐلط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ّ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وس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.</a:t>
            </a: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4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_________________________________</a:t>
            </a: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2) 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ق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َّ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ُ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ي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ُ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ص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ح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ج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ميل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ًا .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endParaRPr lang="ar-AE" sz="3200" b="1" dirty="0" smtClean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400" b="1" dirty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24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________________________________</a:t>
            </a: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3) 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عاد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ُ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إ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لى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غاب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َةِ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ي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ع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م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ع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ص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د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قا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ئِ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ه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 .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endParaRPr lang="ar-AE" sz="3200" b="1" dirty="0" smtClean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4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_________________________________</a:t>
            </a: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4) 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خاف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ُ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م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ش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ك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ه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ج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ديد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. </a:t>
            </a: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4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_______________________________</a:t>
            </a:r>
            <a:endParaRPr lang="en-US" sz="1200" b="1" dirty="0">
              <a:solidFill>
                <a:srgbClr val="660066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050" dirty="0">
              <a:ea typeface="Times New Roman"/>
              <a:cs typeface="Arial"/>
            </a:endParaRPr>
          </a:p>
          <a:p>
            <a:pPr marL="45720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b="1" dirty="0">
                <a:ea typeface="Times New Roman"/>
                <a:cs typeface="Times New Roman"/>
              </a:rPr>
              <a:t> </a:t>
            </a:r>
            <a:endParaRPr lang="en-US" sz="1050" dirty="0">
              <a:ea typeface="Times New Roman"/>
              <a:cs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19" y="1258529"/>
            <a:ext cx="2920181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מלבן מעוגל 5"/>
          <p:cNvSpPr/>
          <p:nvPr/>
        </p:nvSpPr>
        <p:spPr>
          <a:xfrm>
            <a:off x="3429000" y="1258529"/>
            <a:ext cx="5105400" cy="7226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شاهَدَتِ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َةُ 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لْبَيْضاء طائِر 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ﭐلط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ّ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وس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.</a:t>
            </a:r>
            <a:endParaRPr lang="en-US" sz="32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3429000" y="2934929"/>
            <a:ext cx="5105400" cy="7226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قَرَّرَتِ 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َةُ أنْ تُصْبِحَ جَميلَةً.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en-US" sz="32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3429000" y="4419600"/>
            <a:ext cx="5334000" cy="7226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عادَتِ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َةُ إِلى </a:t>
            </a:r>
            <a:r>
              <a:rPr lang="ar-SA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ﭐل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غاب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َةِ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لِتَلْعَبَ مَعَ صَديقاتها.</a:t>
            </a:r>
            <a:endParaRPr lang="en-US" sz="32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3429001" y="5943600"/>
            <a:ext cx="5127522" cy="7226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خافَتِ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ﭐ</a:t>
            </a:r>
            <a:r>
              <a:rPr lang="ar-AE" sz="3200" b="1" dirty="0" err="1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لأَ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ن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</a:t>
            </a:r>
            <a:r>
              <a:rPr lang="ar-AE" sz="3200" b="1" dirty="0" smtClean="0">
                <a:solidFill>
                  <a:srgbClr val="660066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َةُ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مِنْ شَكْلِها الْجَديد .</a:t>
            </a:r>
            <a:endParaRPr lang="en-US" sz="32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" name="חץ ימינה 1">
            <a:hlinkClick r:id="rId3" action="ppaction://hlinksldjump"/>
          </p:cNvPr>
          <p:cNvSpPr/>
          <p:nvPr/>
        </p:nvSpPr>
        <p:spPr>
          <a:xfrm flipH="1">
            <a:off x="457200" y="6304935"/>
            <a:ext cx="9144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3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730" y="1905849"/>
            <a:ext cx="2947578" cy="3123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מחבר חץ ישר 2"/>
          <p:cNvCxnSpPr/>
          <p:nvPr/>
        </p:nvCxnSpPr>
        <p:spPr>
          <a:xfrm flipH="1" flipV="1">
            <a:off x="1639759" y="3334547"/>
            <a:ext cx="1676401" cy="681730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3779531" y="904569"/>
            <a:ext cx="1021069" cy="129539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2438400" y="1295400"/>
            <a:ext cx="1662113" cy="2172125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חץ ישר 11"/>
          <p:cNvCxnSpPr/>
          <p:nvPr/>
        </p:nvCxnSpPr>
        <p:spPr>
          <a:xfrm>
            <a:off x="5066071" y="4559300"/>
            <a:ext cx="477479" cy="1018049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חץ ישר 12"/>
          <p:cNvCxnSpPr/>
          <p:nvPr/>
        </p:nvCxnSpPr>
        <p:spPr>
          <a:xfrm flipH="1">
            <a:off x="2399635" y="4650248"/>
            <a:ext cx="1876425" cy="927101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חץ ישר 13"/>
          <p:cNvCxnSpPr/>
          <p:nvPr/>
        </p:nvCxnSpPr>
        <p:spPr>
          <a:xfrm>
            <a:off x="5407742" y="3047559"/>
            <a:ext cx="2042344" cy="573976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חץ ישר 14"/>
          <p:cNvCxnSpPr>
            <a:endCxn id="19" idx="1"/>
          </p:cNvCxnSpPr>
          <p:nvPr/>
        </p:nvCxnSpPr>
        <p:spPr>
          <a:xfrm>
            <a:off x="5095568" y="3396468"/>
            <a:ext cx="1381432" cy="1404132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מחבר חץ ישר 21"/>
          <p:cNvCxnSpPr/>
          <p:nvPr/>
        </p:nvCxnSpPr>
        <p:spPr>
          <a:xfrm flipV="1">
            <a:off x="5095568" y="1518446"/>
            <a:ext cx="666135" cy="1605755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מלבן מעוגל 15"/>
          <p:cNvSpPr/>
          <p:nvPr/>
        </p:nvSpPr>
        <p:spPr>
          <a:xfrm>
            <a:off x="3093730" y="269748"/>
            <a:ext cx="914400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الأُذُن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5223694" y="879348"/>
            <a:ext cx="1023784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الأَنف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7584973" y="3556243"/>
            <a:ext cx="1371600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الْعَيْنُ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מלבן מעוגל 18"/>
          <p:cNvSpPr/>
          <p:nvPr/>
        </p:nvSpPr>
        <p:spPr>
          <a:xfrm>
            <a:off x="6477000" y="4495800"/>
            <a:ext cx="914400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الفَم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4659261" y="5614220"/>
            <a:ext cx="2152650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الرِّجل الأَمامية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מלבן מעוגל 20"/>
          <p:cNvSpPr/>
          <p:nvPr/>
        </p:nvSpPr>
        <p:spPr>
          <a:xfrm>
            <a:off x="249393" y="5272549"/>
            <a:ext cx="2145890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الرِّجلُ الخَلْفِيَّة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מלבן מעוגל 22"/>
          <p:cNvSpPr/>
          <p:nvPr/>
        </p:nvSpPr>
        <p:spPr>
          <a:xfrm>
            <a:off x="516193" y="2819401"/>
            <a:ext cx="997974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الذّنَب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מלבן מעוגל 23"/>
          <p:cNvSpPr/>
          <p:nvPr/>
        </p:nvSpPr>
        <p:spPr>
          <a:xfrm>
            <a:off x="1371600" y="685800"/>
            <a:ext cx="1066800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الفَرو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מלבן מעוגל 24"/>
          <p:cNvSpPr/>
          <p:nvPr/>
        </p:nvSpPr>
        <p:spPr>
          <a:xfrm>
            <a:off x="5943600" y="152401"/>
            <a:ext cx="3012973" cy="6096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7030A0"/>
                </a:solidFill>
              </a:rPr>
              <a:t>أَقْسام جِسْمُ الأَرْنَب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2" name="חץ ימינה 1">
            <a:hlinkClick r:id="rId3" action="ppaction://hlinksldjump"/>
          </p:cNvPr>
          <p:cNvSpPr/>
          <p:nvPr/>
        </p:nvSpPr>
        <p:spPr>
          <a:xfrm flipH="1">
            <a:off x="405580" y="6223820"/>
            <a:ext cx="990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5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2" y="38099"/>
            <a:ext cx="2654708" cy="2421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לבן מעוגל 3"/>
          <p:cNvSpPr/>
          <p:nvPr/>
        </p:nvSpPr>
        <p:spPr>
          <a:xfrm>
            <a:off x="3810000" y="56535"/>
            <a:ext cx="2743200" cy="476865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هَوِيَّة الأَرْنَب</a:t>
            </a:r>
            <a:endParaRPr lang="en-US" sz="32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117987" y="687080"/>
            <a:ext cx="9026013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AE" sz="3200" b="1" u="sng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الأب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:  1-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فَأرٌ      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2-  أَرْنَبٌ    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3 - سِنْجابٌ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AE" sz="14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algn="r" rtl="1"/>
            <a:r>
              <a:rPr lang="ar-AE" sz="10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algn="r" rtl="1"/>
            <a:r>
              <a:rPr lang="ar-AE" sz="800" b="1" dirty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الأُم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:    1- غَنَمَةٌ   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2- غَزالَةٌ        3- أَرْنَبَةٌ 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1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algn="r" rtl="1"/>
            <a:r>
              <a:rPr lang="ar-AE" sz="14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u="sng" dirty="0" smtClean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الاِبن</a:t>
            </a:r>
            <a:r>
              <a:rPr lang="ar-AE" sz="3200" b="1" dirty="0" smtClean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 :   1-</a:t>
            </a:r>
            <a:r>
              <a:rPr lang="ar-JO" sz="3200" b="1" dirty="0" smtClean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 خِرْنق       2 - جَروٌ        3 - شبلٌ    </a:t>
            </a:r>
            <a:r>
              <a:rPr lang="ar-AE" sz="1400" b="1" dirty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ar-AE" sz="1400" b="1" dirty="0" smtClean="0">
              <a:solidFill>
                <a:srgbClr val="2E0AB4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1400" b="1" dirty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2E0AB4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الطَّعام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:1-نباتات وخضروات وفواكه     2- لحوم وعظم    3- حليب وسمك   </a:t>
            </a:r>
            <a:r>
              <a:rPr lang="ar-AE" sz="1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algn="r" rtl="1"/>
            <a:r>
              <a:rPr lang="ar-AE" sz="1200" b="1" dirty="0">
                <a:solidFill>
                  <a:srgbClr val="1B6915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u="sng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اَلْمَسْكَن</a:t>
            </a:r>
            <a:r>
              <a:rPr lang="ar-AE" sz="32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: 1 – عَرين           2</a:t>
            </a:r>
            <a:r>
              <a:rPr lang="ar-JO" sz="32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– جُحْر                  3- اِسْطَبْلٌ  </a:t>
            </a:r>
            <a:r>
              <a:rPr lang="ar-AE" sz="11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</a:p>
          <a:p>
            <a:pPr algn="r" rtl="1"/>
            <a:r>
              <a:rPr lang="ar-AE" sz="11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الصَّوت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 1-  صِياح          2- نُباح                  3- ضَغيب</a:t>
            </a:r>
            <a: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algn="r" rtl="1"/>
            <a:r>
              <a:rPr lang="ar-AE" sz="16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u="sng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يَتَكاثَر بِ </a:t>
            </a:r>
            <a:r>
              <a:rPr lang="ar-AE" sz="3200" b="1" dirty="0" smtClean="0">
                <a:solidFill>
                  <a:srgbClr val="0000CC"/>
                </a:solidFill>
                <a:latin typeface="Traditional Arabic" pitchFamily="18" charset="-78"/>
                <a:cs typeface="Traditional Arabic" pitchFamily="18" charset="-78"/>
              </a:rPr>
              <a:t>:  1- البيض        2 – الولادة         3 – البيض والولادة   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2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يَكْسو جِسْمهُ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1- فَرو    2-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ريش           3 – شَعَر</a:t>
            </a:r>
            <a:r>
              <a:rPr lang="ar-AE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endParaRPr lang="en-US" b="1" dirty="0"/>
          </a:p>
        </p:txBody>
      </p:sp>
      <p:sp>
        <p:nvSpPr>
          <p:cNvPr id="2" name="אליפסה 1"/>
          <p:cNvSpPr/>
          <p:nvPr/>
        </p:nvSpPr>
        <p:spPr>
          <a:xfrm>
            <a:off x="6096000" y="710381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אליפסה 8"/>
          <p:cNvSpPr/>
          <p:nvPr/>
        </p:nvSpPr>
        <p:spPr>
          <a:xfrm>
            <a:off x="6590071" y="5943600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אליפסה 9"/>
          <p:cNvSpPr/>
          <p:nvPr/>
        </p:nvSpPr>
        <p:spPr>
          <a:xfrm>
            <a:off x="5257800" y="5410200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אליפסה 10"/>
          <p:cNvSpPr/>
          <p:nvPr/>
        </p:nvSpPr>
        <p:spPr>
          <a:xfrm>
            <a:off x="2438400" y="4724400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אליפסה 11"/>
          <p:cNvSpPr/>
          <p:nvPr/>
        </p:nvSpPr>
        <p:spPr>
          <a:xfrm>
            <a:off x="5299587" y="4065637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אליפסה 12"/>
          <p:cNvSpPr/>
          <p:nvPr/>
        </p:nvSpPr>
        <p:spPr>
          <a:xfrm>
            <a:off x="7620000" y="2459907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אליפסה 13"/>
          <p:cNvSpPr/>
          <p:nvPr/>
        </p:nvSpPr>
        <p:spPr>
          <a:xfrm>
            <a:off x="3886200" y="1369141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אליפסה 14"/>
          <p:cNvSpPr/>
          <p:nvPr/>
        </p:nvSpPr>
        <p:spPr>
          <a:xfrm>
            <a:off x="7772400" y="3352800"/>
            <a:ext cx="457200" cy="49407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חץ ימינה 2">
            <a:hlinkClick r:id="rId3" action="ppaction://hlinksldjump"/>
          </p:cNvPr>
          <p:cNvSpPr/>
          <p:nvPr/>
        </p:nvSpPr>
        <p:spPr>
          <a:xfrm flipH="1">
            <a:off x="228600" y="6301247"/>
            <a:ext cx="9144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8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מלבן 19"/>
          <p:cNvSpPr/>
          <p:nvPr/>
        </p:nvSpPr>
        <p:spPr>
          <a:xfrm>
            <a:off x="7374" y="609600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ar-AE" sz="32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3200" b="1" dirty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latin typeface="Traditional Arabic" pitchFamily="18" charset="-78"/>
                <a:cs typeface="Traditional Arabic" pitchFamily="18" charset="-78"/>
              </a:rPr>
              <a:t>     </a:t>
            </a:r>
            <a: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رَتِّبِ الأَحداثَ من (1 - 4 ) بحَسب تَسَلسُلِهَا بِالنَّص.</a:t>
            </a:r>
          </a:p>
          <a:p>
            <a:pPr algn="r"/>
            <a:endParaRPr lang="ar-AE" sz="32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3200" b="1" dirty="0" smtClean="0">
                <a:latin typeface="Traditional Arabic" pitchFamily="18" charset="-78"/>
                <a:cs typeface="Traditional Arabic" pitchFamily="18" charset="-78"/>
              </a:rPr>
              <a:t>            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خَافَ أَصدِقَاءُ  الأَرنبِ مِن شَكلِهِ الْجَدِيدِ</a:t>
            </a:r>
          </a:p>
          <a:p>
            <a:pPr algn="r" rtl="1"/>
            <a:endParaRPr lang="ar-AE" sz="3200" b="1" dirty="0" smtClean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            شَاهَدَ الأَرْنَبُ الأَبْيَضُ طَائِرَ </a:t>
            </a:r>
            <a:r>
              <a:rPr lang="ar-AE" sz="3200" b="1" dirty="0" err="1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الطّاووسِ،فَدَهَنَ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نَفْسَهُ بِالْأَلوانِ.</a:t>
            </a:r>
          </a:p>
          <a:p>
            <a:pPr algn="r" rtl="1"/>
            <a:endParaRPr lang="ar-AE" sz="3200" b="1" dirty="0" smtClean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            عادَ الأَرْنَبُ إِلى الْغَابَةِ لِيَلْعَبَ مَع أَصدِقَائهِ. </a:t>
            </a:r>
          </a:p>
          <a:p>
            <a:pPr algn="r" rtl="1"/>
            <a:endParaRPr lang="ar-AE" sz="3200" b="1" dirty="0" smtClean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             قَفَزَ الأَرْنَبُ في الْمَاءِ وَغَسَلَ نَفْسَهُ.</a:t>
            </a:r>
            <a:endParaRPr lang="ar-AE" sz="3200" b="1" dirty="0">
              <a:solidFill>
                <a:srgbClr val="7030A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1" name="מלבן מעוגל 20"/>
          <p:cNvSpPr/>
          <p:nvPr/>
        </p:nvSpPr>
        <p:spPr>
          <a:xfrm>
            <a:off x="8062452" y="1907458"/>
            <a:ext cx="685800" cy="609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מלבן מעוגל 23"/>
          <p:cNvSpPr/>
          <p:nvPr/>
        </p:nvSpPr>
        <p:spPr>
          <a:xfrm>
            <a:off x="8039100" y="2895600"/>
            <a:ext cx="685800" cy="609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מלבן מעוגל 24"/>
          <p:cNvSpPr/>
          <p:nvPr/>
        </p:nvSpPr>
        <p:spPr>
          <a:xfrm>
            <a:off x="8039100" y="3886200"/>
            <a:ext cx="685800" cy="609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מלבן מעוגל 25"/>
          <p:cNvSpPr/>
          <p:nvPr/>
        </p:nvSpPr>
        <p:spPr>
          <a:xfrm>
            <a:off x="8062452" y="4800600"/>
            <a:ext cx="685800" cy="609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מלבן מעוגל 26"/>
          <p:cNvSpPr/>
          <p:nvPr/>
        </p:nvSpPr>
        <p:spPr>
          <a:xfrm>
            <a:off x="8039100" y="1907458"/>
            <a:ext cx="685800" cy="609600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/>
              <a:t>2</a:t>
            </a:r>
            <a:endParaRPr lang="en-US" sz="3200" b="1" dirty="0"/>
          </a:p>
        </p:txBody>
      </p:sp>
      <p:sp>
        <p:nvSpPr>
          <p:cNvPr id="28" name="מלבן מעוגל 27"/>
          <p:cNvSpPr/>
          <p:nvPr/>
        </p:nvSpPr>
        <p:spPr>
          <a:xfrm>
            <a:off x="8025581" y="2895600"/>
            <a:ext cx="685800" cy="609600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1</a:t>
            </a:r>
            <a:endParaRPr lang="en-US" sz="3200" b="1" dirty="0"/>
          </a:p>
        </p:txBody>
      </p:sp>
      <p:sp>
        <p:nvSpPr>
          <p:cNvPr id="29" name="מלבן מעוגל 28"/>
          <p:cNvSpPr/>
          <p:nvPr/>
        </p:nvSpPr>
        <p:spPr>
          <a:xfrm>
            <a:off x="8039100" y="3891116"/>
            <a:ext cx="685800" cy="609600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3</a:t>
            </a:r>
            <a:endParaRPr lang="en-US" sz="3200" b="1" dirty="0"/>
          </a:p>
        </p:txBody>
      </p:sp>
      <p:sp>
        <p:nvSpPr>
          <p:cNvPr id="30" name="מלבן מעוגל 29"/>
          <p:cNvSpPr/>
          <p:nvPr/>
        </p:nvSpPr>
        <p:spPr>
          <a:xfrm>
            <a:off x="8069826" y="4800600"/>
            <a:ext cx="685800" cy="609600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4</a:t>
            </a:r>
            <a:endParaRPr lang="en-US" sz="3200" b="1" dirty="0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61748"/>
            <a:ext cx="2466975" cy="2277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חץ ימינה 1">
            <a:hlinkClick r:id="rId3" action="ppaction://hlinksldjump"/>
          </p:cNvPr>
          <p:cNvSpPr/>
          <p:nvPr/>
        </p:nvSpPr>
        <p:spPr>
          <a:xfrm flipH="1">
            <a:off x="609600" y="6251890"/>
            <a:ext cx="12192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4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rgbClr val="00B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639</Words>
  <Application>Microsoft Office PowerPoint</Application>
  <PresentationFormat>‫הצגה על המסך (4:3)</PresentationFormat>
  <Paragraphs>115</Paragraphs>
  <Slides>13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4" baseType="lpstr">
      <vt:lpstr>ערכת נושא Office</vt:lpstr>
      <vt:lpstr>اَلأَرْنَب ﭐلْمُلَوَّن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اَلأَرْنَب ﭐلْمُلَوَّن</dc:title>
  <dc:creator>HP</dc:creator>
  <cp:lastModifiedBy>HP</cp:lastModifiedBy>
  <cp:revision>120</cp:revision>
  <dcterms:created xsi:type="dcterms:W3CDTF">2013-02-09T11:19:17Z</dcterms:created>
  <dcterms:modified xsi:type="dcterms:W3CDTF">2013-02-11T21:13:50Z</dcterms:modified>
</cp:coreProperties>
</file>