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0"/>
  </p:notesMasterIdLst>
  <p:sldIdLst>
    <p:sldId id="268" r:id="rId2"/>
    <p:sldId id="267" r:id="rId3"/>
    <p:sldId id="260" r:id="rId4"/>
    <p:sldId id="270" r:id="rId5"/>
    <p:sldId id="274" r:id="rId6"/>
    <p:sldId id="257" r:id="rId7"/>
    <p:sldId id="259" r:id="rId8"/>
    <p:sldId id="261" r:id="rId9"/>
    <p:sldId id="258" r:id="rId10"/>
    <p:sldId id="262" r:id="rId11"/>
    <p:sldId id="273" r:id="rId12"/>
    <p:sldId id="272" r:id="rId13"/>
    <p:sldId id="277" r:id="rId14"/>
    <p:sldId id="278" r:id="rId15"/>
    <p:sldId id="265" r:id="rId16"/>
    <p:sldId id="266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16BC"/>
    <a:srgbClr val="800080"/>
    <a:srgbClr val="FF00FF"/>
    <a:srgbClr val="FFCCFF"/>
    <a:srgbClr val="F4667E"/>
    <a:srgbClr val="BF13A6"/>
    <a:srgbClr val="CCFFCC"/>
    <a:srgbClr val="99CCFF"/>
    <a:srgbClr val="99FF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6" d="100"/>
          <a:sy n="66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71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172DF36-D941-401C-883D-21E86DF4CAC0}" type="datetimeFigureOut">
              <a:rPr lang="he-IL" smtClean="0"/>
              <a:pPr/>
              <a:t>י"ט/שבט/תשע"ג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5469A0-1011-4AF4-A55E-F4FB1AC3A29C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88606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עם פינות אלכסוניות מעוגלות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10" name="מציין מיקום של תאריך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1/30/2013</a:t>
            </a:fld>
            <a:endParaRPr lang="en-US"/>
          </a:p>
        </p:txBody>
      </p:sp>
      <p:sp>
        <p:nvSpPr>
          <p:cNvPr id="11" name="מציין מיקום של מספר שקופית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2" name="מציין מיקום של כותרת תחתונה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8" name="מציין מיקום של תאריך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1/30/2013</a:t>
            </a:fld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מלבן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מלבן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מלבן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D92626-37D2-4832-BF7A-BC283494A20D}" type="datetimeFigureOut">
              <a:rPr lang="en-US" smtClean="0"/>
              <a:pPr/>
              <a:t>1/30/2013</a:t>
            </a:fld>
            <a:endParaRPr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9" name="מציין מיקום של תאריך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1/30/2013</a:t>
            </a:fld>
            <a:endParaRPr lang="en-US"/>
          </a:p>
        </p:txBody>
      </p:sp>
      <p:sp>
        <p:nvSpPr>
          <p:cNvPr id="10" name="מציין מיקום של מספר שקופית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1" name="מציין מיקום של כותרת תחתונה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3" name="מציין מיקום של תמונה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he-I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לחץ על הסמל כדי להוסיף תמונה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מציין מיקום של תאריך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1/30/2013</a:t>
            </a:fld>
            <a:endParaRPr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kumimoji="0" lang="en-US"/>
          </a:p>
        </p:txBody>
      </p:sp>
    </p:spTree>
  </p:cSld>
  <p:clrMapOvr>
    <a:masterClrMapping/>
  </p:clrMapOvr>
  <p:transition spd="slow" advTm="2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עם פינות אלכסוניות מעוגלות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1/30/2013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2000">
    <p:wipe dir="d"/>
  </p:transition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1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3.png"/><Relationship Id="rId5" Type="http://schemas.openxmlformats.org/officeDocument/2006/relationships/slide" Target="slide6.xml"/><Relationship Id="rId10" Type="http://schemas.openxmlformats.org/officeDocument/2006/relationships/image" Target="../media/image2.png"/><Relationship Id="rId4" Type="http://schemas.openxmlformats.org/officeDocument/2006/relationships/slide" Target="slide3.xml"/><Relationship Id="rId9" Type="http://schemas.openxmlformats.org/officeDocument/2006/relationships/slide" Target="slide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youtube.com/watch?v=PYEHTBVjKZ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hyperlink" Target="http://www.youtube.com/watch?v=xu9h8TxJZxg&amp;feature=related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u9h8TxJZx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hVXYp7K1n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מעוגל 3">
            <a:hlinkClick r:id="rId2" action="ppaction://hlinksldjump"/>
          </p:cNvPr>
          <p:cNvSpPr/>
          <p:nvPr/>
        </p:nvSpPr>
        <p:spPr>
          <a:xfrm>
            <a:off x="7548647" y="201777"/>
            <a:ext cx="149046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محادثة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حول صورة 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>
            <a:hlinkClick r:id="rId3" action="ppaction://hlinksldjump"/>
          </p:cNvPr>
          <p:cNvSpPr/>
          <p:nvPr/>
        </p:nvSpPr>
        <p:spPr>
          <a:xfrm>
            <a:off x="4644008" y="201777"/>
            <a:ext cx="1164391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سُؤال</a:t>
            </a:r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وجواب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>
            <a:hlinkClick r:id="rId4" action="ppaction://hlinksldjump"/>
          </p:cNvPr>
          <p:cNvSpPr/>
          <p:nvPr/>
        </p:nvSpPr>
        <p:spPr>
          <a:xfrm>
            <a:off x="6156176" y="201777"/>
            <a:ext cx="1127603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النَّص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>
            <a:hlinkClick r:id="rId5" action="ppaction://hlinksldjump"/>
          </p:cNvPr>
          <p:cNvSpPr/>
          <p:nvPr/>
        </p:nvSpPr>
        <p:spPr>
          <a:xfrm>
            <a:off x="2555776" y="201777"/>
            <a:ext cx="1692187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اختيار إجابة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بوضع دائِرة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>
            <a:hlinkClick r:id="rId6" action="ppaction://hlinksldjump"/>
          </p:cNvPr>
          <p:cNvSpPr/>
          <p:nvPr/>
        </p:nvSpPr>
        <p:spPr>
          <a:xfrm>
            <a:off x="7884368" y="5589240"/>
            <a:ext cx="117728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الكلمة الشّاذة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מלבן מעוגל 12">
            <a:hlinkClick r:id="rId7" action="ppaction://hlinksldjump"/>
          </p:cNvPr>
          <p:cNvSpPr/>
          <p:nvPr/>
        </p:nvSpPr>
        <p:spPr>
          <a:xfrm>
            <a:off x="5436096" y="5594152"/>
            <a:ext cx="2040750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صل بين السبب والنتيجة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מלבן מעוגל 14">
            <a:hlinkClick r:id="rId8" action="ppaction://hlinksldjump"/>
          </p:cNvPr>
          <p:cNvSpPr/>
          <p:nvPr/>
        </p:nvSpPr>
        <p:spPr>
          <a:xfrm>
            <a:off x="2743120" y="5609906"/>
            <a:ext cx="82076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تَعبير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6" name="מלבן מעוגל 15">
            <a:hlinkClick r:id="rId9" action="ppaction://hlinksldjump"/>
          </p:cNvPr>
          <p:cNvSpPr/>
          <p:nvPr/>
        </p:nvSpPr>
        <p:spPr>
          <a:xfrm>
            <a:off x="107504" y="5589240"/>
            <a:ext cx="2016224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b="1" dirty="0" smtClean="0">
                <a:solidFill>
                  <a:srgbClr val="FFFF00"/>
                </a:solidFill>
              </a:rPr>
              <a:t>فيلم عن قصَّة التُّفاحة السِّحْرِيَّة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7" name="מלבן מעוגל 16"/>
          <p:cNvSpPr/>
          <p:nvPr/>
        </p:nvSpPr>
        <p:spPr>
          <a:xfrm>
            <a:off x="1043608" y="1556792"/>
            <a:ext cx="7056784" cy="3456384"/>
          </a:xfrm>
          <a:prstGeom prst="roundRect">
            <a:avLst>
              <a:gd name="adj" fmla="val 1507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3068960"/>
            <a:ext cx="4452232" cy="2443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1728192" cy="15121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מלבן מעוגל 19"/>
          <p:cNvSpPr/>
          <p:nvPr/>
        </p:nvSpPr>
        <p:spPr>
          <a:xfrm>
            <a:off x="1209955" y="1563823"/>
            <a:ext cx="7107088" cy="136112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>
            <a:prstTxWarp prst="textChevronInverted">
              <a:avLst/>
            </a:prstTxWarp>
          </a:bodyPr>
          <a:lstStyle/>
          <a:p>
            <a:pPr algn="ctr"/>
            <a:r>
              <a:rPr lang="ar-A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</a:rPr>
              <a:t>اَلتُّفاحَةُ السِّحْرِيَّةُ</a:t>
            </a:r>
            <a:endParaRPr lang="he-I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מלבן מעוגל 13">
            <a:hlinkClick r:id="rId12" action="ppaction://hlinksldjump"/>
          </p:cNvPr>
          <p:cNvSpPr/>
          <p:nvPr/>
        </p:nvSpPr>
        <p:spPr>
          <a:xfrm>
            <a:off x="3995936" y="5609906"/>
            <a:ext cx="1178483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مذكّر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مؤنَّث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8" name="מלבן מעוגל 17">
            <a:hlinkClick r:id="rId13" action="ppaction://hlinksldjump"/>
          </p:cNvPr>
          <p:cNvSpPr/>
          <p:nvPr/>
        </p:nvSpPr>
        <p:spPr>
          <a:xfrm>
            <a:off x="129208" y="201777"/>
            <a:ext cx="1706488" cy="91440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فعل ماضي</a:t>
            </a:r>
          </a:p>
          <a:p>
            <a:pPr algn="ctr"/>
            <a:r>
              <a:rPr lang="ar-AE" sz="32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وفعل مضارع</a:t>
            </a:r>
            <a:endParaRPr lang="en-US" sz="32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95321791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rgbClr val="FFCCFF"/>
          </a:solidFill>
          <a:ln w="952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6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6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أُنْظرْ إلى الصّورة جَيِّداً وعبِّر عنها 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بِخَم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ْ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سِ جُمَلٍ: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3600" b="1" dirty="0" smtClean="0">
                <a:solidFill>
                  <a:schemeClr val="accent6">
                    <a:lumMod val="25000"/>
                  </a:schemeClr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_____________________________________________________________________________________</a:t>
            </a:r>
            <a:b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_____________________________________________________________________________________</a:t>
            </a:r>
            <a:b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_____________________________________________________________________________________ </a:t>
            </a:r>
            <a:b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_____________________________________________________________________________________</a:t>
            </a:r>
            <a:b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_____________________________________________________________________________________</a:t>
            </a:r>
            <a:br>
              <a:rPr lang="ar-AE" sz="16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/>
            </a:r>
            <a:br>
              <a:rPr lang="ar-AE" sz="16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</a:br>
            <a:endParaRPr lang="he-IL" sz="3600" b="1" dirty="0">
              <a:solidFill>
                <a:srgbClr val="FF0000"/>
              </a:solidFill>
              <a:latin typeface="Traditional Arabic" pitchFamily="18" charset="-78"/>
            </a:endParaRPr>
          </a:p>
        </p:txBody>
      </p:sp>
      <p:pic>
        <p:nvPicPr>
          <p:cNvPr id="2050" name="Picture 2" descr="C:\Users\windows 7\Pictures\الاميرة البجعة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0648"/>
            <a:ext cx="3166820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windows 7\Pictures\بجعة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706" y="325774"/>
            <a:ext cx="1093378" cy="8180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C:\Users\windows 7\Pictures\بجعة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716" y="355699"/>
            <a:ext cx="1093378" cy="8180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חץ ימינה 2">
            <a:hlinkClick r:id="rId4" action="ppaction://hlinksldjump"/>
          </p:cNvPr>
          <p:cNvSpPr/>
          <p:nvPr/>
        </p:nvSpPr>
        <p:spPr>
          <a:xfrm flipH="1">
            <a:off x="323528" y="6280761"/>
            <a:ext cx="86749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Tm="2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מעוגל 1"/>
          <p:cNvSpPr/>
          <p:nvPr/>
        </p:nvSpPr>
        <p:spPr>
          <a:xfrm>
            <a:off x="6072673" y="2831232"/>
            <a:ext cx="2366055" cy="154076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أَخَذَ</a:t>
            </a:r>
          </a:p>
          <a:p>
            <a:pPr algn="ctr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راقَبَتْ</a:t>
            </a:r>
          </a:p>
          <a:p>
            <a:pPr algn="ctr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AE" sz="4000" b="1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سَبحَتْ</a:t>
            </a:r>
            <a:endParaRPr lang="ar-AE" sz="40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ar-AE" sz="36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לוחית 2"/>
          <p:cNvSpPr/>
          <p:nvPr/>
        </p:nvSpPr>
        <p:spPr>
          <a:xfrm>
            <a:off x="6012160" y="260648"/>
            <a:ext cx="2426568" cy="914400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فعل ماضي </a:t>
            </a:r>
            <a:endParaRPr lang="en-US" sz="44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חץ ימינה 3">
            <a:hlinkClick r:id="rId2" action="ppaction://hlinksldjump"/>
          </p:cNvPr>
          <p:cNvSpPr/>
          <p:nvPr/>
        </p:nvSpPr>
        <p:spPr>
          <a:xfrm flipH="1">
            <a:off x="611560" y="6237312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לוחית 4"/>
          <p:cNvSpPr/>
          <p:nvPr/>
        </p:nvSpPr>
        <p:spPr>
          <a:xfrm>
            <a:off x="2411760" y="260648"/>
            <a:ext cx="2426568" cy="914400"/>
          </a:xfrm>
          <a:prstGeom prst="plaqu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فعل مُضارع </a:t>
            </a:r>
            <a:endParaRPr lang="en-US" sz="44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2807804" y="1700808"/>
            <a:ext cx="1634480" cy="720080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يَأْخُذُ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2816255" y="2534005"/>
            <a:ext cx="1634480" cy="64807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تُراقِبُ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2816255" y="3277580"/>
            <a:ext cx="1634480" cy="64807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تَسْبَحُ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מעוגל 8"/>
          <p:cNvSpPr/>
          <p:nvPr/>
        </p:nvSpPr>
        <p:spPr>
          <a:xfrm>
            <a:off x="6408204" y="5831556"/>
            <a:ext cx="1634480" cy="64807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جَلَسَتْ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/>
          <p:cNvSpPr/>
          <p:nvPr/>
        </p:nvSpPr>
        <p:spPr>
          <a:xfrm>
            <a:off x="6408204" y="5013176"/>
            <a:ext cx="1634480" cy="64807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سَمِعَتْ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6408204" y="4221088"/>
            <a:ext cx="1634480" cy="648072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ظَهَرَ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מעוגל 11"/>
          <p:cNvSpPr/>
          <p:nvPr/>
        </p:nvSpPr>
        <p:spPr>
          <a:xfrm>
            <a:off x="2816255" y="4047964"/>
            <a:ext cx="1634480" cy="24316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يَظْهَرُ</a:t>
            </a:r>
          </a:p>
          <a:p>
            <a:pPr algn="ctr" rtl="1"/>
            <a:endParaRPr lang="ar-AE" sz="12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 rtl="1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تَسْمَعُ</a:t>
            </a:r>
          </a:p>
          <a:p>
            <a:pPr algn="ctr" rtl="1"/>
            <a:endParaRPr lang="ar-AE" sz="1400" b="1" dirty="0" smtClean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ctr"/>
            <a:r>
              <a:rPr lang="ar-AE" sz="4000" b="1" dirty="0" smtClean="0">
                <a:solidFill>
                  <a:srgbClr val="800080"/>
                </a:solidFill>
                <a:latin typeface="Traditional Arabic" pitchFamily="18" charset="-78"/>
                <a:cs typeface="Traditional Arabic" pitchFamily="18" charset="-78"/>
              </a:rPr>
              <a:t>تَجْلِسُ</a:t>
            </a:r>
            <a:endParaRPr lang="en-US" sz="4000" b="1" dirty="0">
              <a:solidFill>
                <a:srgbClr val="80008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83688029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ענן 1"/>
          <p:cNvSpPr/>
          <p:nvPr/>
        </p:nvSpPr>
        <p:spPr>
          <a:xfrm>
            <a:off x="5413694" y="233037"/>
            <a:ext cx="1922512" cy="91440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400" b="1" dirty="0" smtClean="0">
                <a:latin typeface="Traditional Arabic" pitchFamily="18" charset="-78"/>
                <a:cs typeface="Traditional Arabic" pitchFamily="18" charset="-78"/>
              </a:rPr>
              <a:t>مذكّر</a:t>
            </a:r>
            <a:endParaRPr lang="en-US" sz="44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חץ ימינה 2">
            <a:hlinkClick r:id="rId2" action="ppaction://hlinksldjump"/>
          </p:cNvPr>
          <p:cNvSpPr/>
          <p:nvPr/>
        </p:nvSpPr>
        <p:spPr>
          <a:xfrm flipH="1">
            <a:off x="1115616" y="6165304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ענן 3"/>
          <p:cNvSpPr/>
          <p:nvPr/>
        </p:nvSpPr>
        <p:spPr>
          <a:xfrm>
            <a:off x="2214330" y="188864"/>
            <a:ext cx="1922512" cy="91440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800" b="1" dirty="0" smtClean="0">
                <a:latin typeface="Traditional Arabic" pitchFamily="18" charset="-78"/>
                <a:cs typeface="Traditional Arabic" pitchFamily="18" charset="-78"/>
              </a:rPr>
              <a:t>مؤَنَّث</a:t>
            </a:r>
            <a:endParaRPr lang="en-US" sz="4800" b="1" dirty="0"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5457102" y="3284984"/>
            <a:ext cx="2016224" cy="31226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حارِسٌ</a:t>
            </a:r>
          </a:p>
          <a:p>
            <a:pPr algn="ctr" rtl="1"/>
            <a:endParaRPr lang="ar-AE" sz="14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رَجُلٌ</a:t>
            </a:r>
          </a:p>
          <a:p>
            <a:pPr algn="ctr" rtl="1"/>
            <a:endParaRPr lang="ar-AE" sz="105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صَديقٌ</a:t>
            </a:r>
          </a:p>
          <a:p>
            <a:pPr algn="ctr" rtl="1"/>
            <a:endParaRPr lang="ar-AE" sz="12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رائِعٌ</a:t>
            </a:r>
          </a:p>
          <a:p>
            <a:pPr algn="ctr" rtl="1"/>
            <a:endParaRPr lang="ar-AE" sz="14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كَبيرٌ</a:t>
            </a:r>
          </a:p>
          <a:p>
            <a:pPr algn="ctr" rtl="1"/>
            <a:endParaRPr lang="ar-AE" sz="12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سَبّاحٌ</a:t>
            </a:r>
          </a:p>
          <a:p>
            <a:pPr algn="ctr" rtl="1"/>
            <a:endParaRPr lang="ar-AE" sz="1200" b="1" dirty="0" smtClean="0">
              <a:solidFill>
                <a:srgbClr val="FF0000"/>
              </a:solidFill>
            </a:endParaRPr>
          </a:p>
          <a:p>
            <a:pPr algn="ctr" rtl="1"/>
            <a:r>
              <a:rPr lang="ar-AE" sz="3600" b="1" dirty="0" smtClean="0">
                <a:solidFill>
                  <a:srgbClr val="FF0000"/>
                </a:solidFill>
              </a:rPr>
              <a:t>ماهِرٌ</a:t>
            </a:r>
          </a:p>
          <a:p>
            <a:pPr algn="ctr" rtl="1"/>
            <a:endParaRPr lang="ar-AE" sz="3600" b="1" dirty="0" smtClean="0">
              <a:solidFill>
                <a:srgbClr val="FF0000"/>
              </a:solidFill>
            </a:endParaRPr>
          </a:p>
          <a:p>
            <a:pPr algn="ctr" rtl="1"/>
            <a:endParaRPr lang="ar-AE" sz="3600" b="1" dirty="0" smtClean="0">
              <a:solidFill>
                <a:srgbClr val="FF0000"/>
              </a:solidFill>
            </a:endParaRPr>
          </a:p>
          <a:p>
            <a:pPr algn="ctr" rtl="1"/>
            <a:endParaRPr lang="ar-AE" sz="3600" b="1" dirty="0" smtClean="0">
              <a:solidFill>
                <a:srgbClr val="FF0000"/>
              </a:solidFill>
            </a:endParaRPr>
          </a:p>
          <a:p>
            <a:pPr algn="ctr" rtl="1"/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7" name="מלבן מעוגל 6"/>
          <p:cNvSpPr/>
          <p:nvPr/>
        </p:nvSpPr>
        <p:spPr>
          <a:xfrm flipH="1">
            <a:off x="2214330" y="1194574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حارِسَة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ٌ</a:t>
            </a:r>
            <a:endParaRPr lang="en-US" sz="40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0" name="מלבן מעוגל 9"/>
          <p:cNvSpPr/>
          <p:nvPr/>
        </p:nvSpPr>
        <p:spPr>
          <a:xfrm flipH="1">
            <a:off x="2178315" y="1925281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err="1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إِمْرَأَة</a:t>
            </a:r>
            <a:r>
              <a:rPr lang="ar-AE" sz="4000" b="1" dirty="0" err="1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ٌ</a:t>
            </a:r>
            <a:endParaRPr lang="en-US" sz="4000" b="1" dirty="0">
              <a:ln>
                <a:solidFill>
                  <a:srgbClr val="FFCCFF"/>
                </a:solidFill>
              </a:ln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 flipH="1">
            <a:off x="2178315" y="2702542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صَديقَةٌ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מעוגל 11"/>
          <p:cNvSpPr/>
          <p:nvPr/>
        </p:nvSpPr>
        <p:spPr>
          <a:xfrm flipH="1">
            <a:off x="2214330" y="3501008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رائِعَةٌ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מלבן מעוגל 12"/>
          <p:cNvSpPr/>
          <p:nvPr/>
        </p:nvSpPr>
        <p:spPr>
          <a:xfrm flipH="1">
            <a:off x="2214330" y="4263860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كَبيرَةٌ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4" name="מלבן מעוגל 13"/>
          <p:cNvSpPr/>
          <p:nvPr/>
        </p:nvSpPr>
        <p:spPr>
          <a:xfrm flipH="1">
            <a:off x="2214330" y="5013176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سَبّاحَة</a:t>
            </a:r>
            <a:r>
              <a:rPr lang="ar-AE" sz="40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ٌ</a:t>
            </a:r>
            <a:endParaRPr lang="en-US" sz="4000" b="1" dirty="0">
              <a:ln>
                <a:solidFill>
                  <a:srgbClr val="FFCCFF"/>
                </a:solidFill>
              </a:ln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5" name="מלבן מעוגל 14"/>
          <p:cNvSpPr/>
          <p:nvPr/>
        </p:nvSpPr>
        <p:spPr>
          <a:xfrm flipH="1">
            <a:off x="2214330" y="5825178"/>
            <a:ext cx="1922512" cy="582442"/>
          </a:xfrm>
          <a:prstGeom prst="roundRect">
            <a:avLst/>
          </a:prstGeom>
          <a:solidFill>
            <a:srgbClr val="F4667E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4000" b="1" dirty="0" smtClean="0">
                <a:solidFill>
                  <a:srgbClr val="FFFF00"/>
                </a:solidFill>
                <a:latin typeface="Traditional Arabic" pitchFamily="18" charset="-78"/>
                <a:cs typeface="Traditional Arabic" pitchFamily="18" charset="-78"/>
              </a:rPr>
              <a:t>ماهِرَةٌ</a:t>
            </a:r>
            <a:endParaRPr lang="en-US" sz="4000" b="1" dirty="0">
              <a:solidFill>
                <a:srgbClr val="FFFF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31525599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0" y="0"/>
            <a:ext cx="91440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50000"/>
              </a:lnSpc>
            </a:pPr>
            <a:r>
              <a:rPr lang="ar-SA" sz="2400" b="1" dirty="0" smtClean="0">
                <a:solidFill>
                  <a:srgbClr val="00206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صِلْ </a:t>
            </a:r>
            <a:r>
              <a:rPr lang="ar-SA" sz="2400" b="1" dirty="0">
                <a:solidFill>
                  <a:srgbClr val="00206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بِخَطٍّ بَيْنَ الكَلِمَةِ في العَمودِ الأَوَّلِ وِما يُناسِبُها في العَمود الثاني</a:t>
            </a:r>
            <a:endParaRPr lang="en-US" sz="1400" b="1" dirty="0">
              <a:solidFill>
                <a:srgbClr val="00206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28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</a:t>
            </a:r>
            <a:r>
              <a:rPr lang="ar-AE" sz="28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العًمود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الأوَّل</a:t>
            </a:r>
            <a:r>
              <a:rPr lang="ar-SA" sz="32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                             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العَمود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الثاني</a:t>
            </a:r>
            <a:endParaRPr lang="ar-AE" sz="28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endParaRPr lang="ar-AE" sz="16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endParaRPr lang="en-US" sz="1600" b="1" dirty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32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تُفّاحَةٌ  </a:t>
            </a:r>
            <a:r>
              <a:rPr lang="ar-AE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</a:t>
            </a:r>
            <a:r>
              <a:rPr lang="ar-SA" sz="32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      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 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رَجُلٌ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كَبيرٌ في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السَّنِّ</a:t>
            </a:r>
            <a:r>
              <a:rPr lang="ar-AE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</a:t>
            </a:r>
          </a:p>
          <a:p>
            <a:pPr algn="r" rtl="1">
              <a:lnSpc>
                <a:spcPct val="150000"/>
              </a:lnSpc>
            </a:pPr>
            <a:endParaRPr lang="en-US" sz="16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بُحَيْرَةٌ    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 </a:t>
            </a:r>
            <a:r>
              <a:rPr lang="ar-SA" sz="32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    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    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طائِرٌ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أَبْيَضُ عَريضُ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المِنْقارِ</a:t>
            </a:r>
            <a:r>
              <a:rPr lang="ar-AE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</a:p>
          <a:p>
            <a:pPr algn="r" rtl="1">
              <a:lnSpc>
                <a:spcPct val="150000"/>
              </a:lnSpc>
            </a:pPr>
            <a:endParaRPr lang="en-US" sz="16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بَجَعَةٌ     *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       </a:t>
            </a:r>
            <a:r>
              <a:rPr lang="ar-AE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  نَوْعٌ مِنَ الفاكِهَةِ</a:t>
            </a:r>
            <a:r>
              <a:rPr lang="ar-AE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</a:p>
          <a:p>
            <a:pPr algn="r" rtl="1">
              <a:lnSpc>
                <a:spcPct val="150000"/>
              </a:lnSpc>
            </a:pPr>
            <a:endParaRPr lang="en-US" sz="16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/>
            <a:r>
              <a:rPr lang="en-US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en-US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عَجوزٌ   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</a:t>
            </a:r>
            <a:r>
              <a:rPr lang="ar-SA" sz="32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         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</a:t>
            </a:r>
            <a:r>
              <a:rPr lang="ar-SA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*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مُجَمَّعُ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مِياهٍ تُحيطُ بِهِ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الأَرْضُ</a:t>
            </a:r>
            <a:r>
              <a:rPr lang="en-US" sz="1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مِنْ </a:t>
            </a:r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جَميعِ </a:t>
            </a:r>
            <a:r>
              <a:rPr lang="ar-AE" sz="32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الجِهات</a:t>
            </a:r>
            <a:r>
              <a:rPr lang="en-US" sz="32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   </a:t>
            </a:r>
            <a:endParaRPr lang="en-US" sz="1600" b="1" dirty="0">
              <a:effectLst/>
              <a:latin typeface="Traditional Arabic" pitchFamily="18" charset="-78"/>
              <a:ea typeface="Times New Roman"/>
              <a:cs typeface="Traditional Arabic" pitchFamily="18" charset="-78"/>
            </a:endParaRPr>
          </a:p>
        </p:txBody>
      </p:sp>
      <p:sp>
        <p:nvSpPr>
          <p:cNvPr id="3" name="ענן 2"/>
          <p:cNvSpPr/>
          <p:nvPr/>
        </p:nvSpPr>
        <p:spPr>
          <a:xfrm>
            <a:off x="6516216" y="548680"/>
            <a:ext cx="2520280" cy="1296144"/>
          </a:xfrm>
          <a:prstGeom prst="cloud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الع</a:t>
            </a:r>
            <a:r>
              <a:rPr lang="ar-AE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2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مود </a:t>
            </a:r>
            <a:r>
              <a:rPr lang="ar-SA" sz="32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الأوَّل</a:t>
            </a:r>
            <a:r>
              <a:rPr lang="ar-SA" sz="3200" b="1" dirty="0">
                <a:solidFill>
                  <a:prstClr val="black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endParaRPr lang="en-US" dirty="0"/>
          </a:p>
        </p:txBody>
      </p:sp>
      <p:sp>
        <p:nvSpPr>
          <p:cNvPr id="4" name="ענן 3"/>
          <p:cNvSpPr/>
          <p:nvPr/>
        </p:nvSpPr>
        <p:spPr>
          <a:xfrm>
            <a:off x="2483768" y="548680"/>
            <a:ext cx="2808312" cy="1296144"/>
          </a:xfrm>
          <a:prstGeom prst="cloud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32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العَمود الثاني</a:t>
            </a:r>
            <a:endParaRPr lang="en-US" dirty="0"/>
          </a:p>
        </p:txBody>
      </p:sp>
      <p:cxnSp>
        <p:nvCxnSpPr>
          <p:cNvPr id="5" name="מחבר חץ ישר 4"/>
          <p:cNvCxnSpPr/>
          <p:nvPr/>
        </p:nvCxnSpPr>
        <p:spPr>
          <a:xfrm flipH="1" flipV="1">
            <a:off x="4932040" y="2492896"/>
            <a:ext cx="2451023" cy="2835510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מחבר חץ ישר 5"/>
          <p:cNvCxnSpPr/>
          <p:nvPr/>
        </p:nvCxnSpPr>
        <p:spPr>
          <a:xfrm flipH="1" flipV="1">
            <a:off x="5076056" y="3517286"/>
            <a:ext cx="2320394" cy="972108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מחבר חץ ישר 6"/>
          <p:cNvCxnSpPr/>
          <p:nvPr/>
        </p:nvCxnSpPr>
        <p:spPr>
          <a:xfrm flipH="1">
            <a:off x="5449484" y="3518728"/>
            <a:ext cx="1933578" cy="1944216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>
            <a:off x="5076056" y="2348880"/>
            <a:ext cx="2261277" cy="2232248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148327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-19585" y="60608"/>
            <a:ext cx="9144000" cy="5937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b="1" dirty="0">
                <a:solidFill>
                  <a:srgbClr val="7030A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النَّصُ الَّذي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تَعلمناه </a:t>
            </a:r>
            <a:r>
              <a:rPr lang="ar-SA" sz="3200" b="1" dirty="0" smtClean="0">
                <a:solidFill>
                  <a:srgbClr val="7030A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SA" sz="3200" b="1" dirty="0">
                <a:solidFill>
                  <a:srgbClr val="7030A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هُوَ قِصَّةٌ . </a:t>
            </a:r>
            <a:endParaRPr lang="ar-AE" sz="3200" b="1" dirty="0" smtClean="0">
              <a:solidFill>
                <a:srgbClr val="7030A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/>
            <a:endParaRPr lang="en-US" b="1" dirty="0"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</a:pPr>
            <a:r>
              <a:rPr lang="ar-SA" sz="3600" b="1" dirty="0">
                <a:latin typeface="Traditional Arabic" pitchFamily="18" charset="-78"/>
                <a:ea typeface="Times New Roman"/>
                <a:cs typeface="Traditional Arabic" pitchFamily="18" charset="-78"/>
              </a:rPr>
              <a:t>    </a:t>
            </a:r>
            <a:r>
              <a:rPr lang="ar-SA" sz="3600" b="1" dirty="0" smtClean="0">
                <a:latin typeface="Traditional Arabic" pitchFamily="18" charset="-78"/>
                <a:ea typeface="Times New Roman"/>
                <a:cs typeface="Traditional Arabic" pitchFamily="18" charset="-78"/>
              </a:rPr>
              <a:t>    </a:t>
            </a:r>
            <a:r>
              <a:rPr lang="ar-SA" sz="3600" b="1" dirty="0" smtClean="0">
                <a:solidFill>
                  <a:srgbClr val="FF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أ</a:t>
            </a:r>
            <a:r>
              <a:rPr lang="ar-AE" sz="3600" b="1" dirty="0" smtClean="0">
                <a:solidFill>
                  <a:srgbClr val="FF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ُكْتُب </a:t>
            </a:r>
            <a:r>
              <a:rPr lang="ar-SA" sz="3600" b="1" dirty="0" smtClean="0">
                <a:solidFill>
                  <a:srgbClr val="FF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هوِيَّة القِصَّة :</a:t>
            </a:r>
            <a:endParaRPr lang="ar-AE" sz="3600" b="1" dirty="0" smtClean="0">
              <a:solidFill>
                <a:srgbClr val="FF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>
              <a:lnSpc>
                <a:spcPct val="115000"/>
              </a:lnSpc>
            </a:pPr>
            <a:endParaRPr lang="en-US" b="1" dirty="0">
              <a:solidFill>
                <a:srgbClr val="FF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 </a:t>
            </a:r>
            <a:r>
              <a:rPr lang="ar-SA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ِ</a:t>
            </a:r>
            <a:r>
              <a:rPr lang="ar-SA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سْمُ ال</a:t>
            </a:r>
            <a:r>
              <a:rPr lang="ar-AE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قِصَّةِ </a:t>
            </a:r>
            <a:r>
              <a:rPr lang="ar-SA" sz="3600" b="1" dirty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: </a:t>
            </a:r>
            <a:r>
              <a:rPr lang="ar-SA" sz="3600" b="1" dirty="0" smtClean="0">
                <a:solidFill>
                  <a:srgbClr val="80008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</a:t>
            </a:r>
            <a:endParaRPr lang="ar-AE" sz="3600" b="1" dirty="0" smtClean="0">
              <a:solidFill>
                <a:srgbClr val="80008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US" b="1" dirty="0"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  </a:t>
            </a:r>
            <a:r>
              <a:rPr lang="ar-SA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AE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مَكان </a:t>
            </a:r>
            <a:r>
              <a:rPr lang="ar-SA" sz="3600" b="1" dirty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: __________     </a:t>
            </a:r>
            <a:endParaRPr lang="ar-AE" sz="3600" b="1" dirty="0">
              <a:solidFill>
                <a:srgbClr val="00B05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600" b="1" dirty="0" smtClean="0">
                <a:solidFill>
                  <a:srgbClr val="00B05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 </a:t>
            </a:r>
            <a:r>
              <a:rPr lang="ar-SA" sz="3600" b="1" dirty="0" smtClean="0">
                <a:solidFill>
                  <a:srgbClr val="D816B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ال</a:t>
            </a:r>
            <a:r>
              <a:rPr lang="ar-AE" sz="3600" b="1" dirty="0" smtClean="0">
                <a:solidFill>
                  <a:srgbClr val="D816B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600" b="1" dirty="0" smtClean="0">
                <a:solidFill>
                  <a:srgbClr val="D816B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زَّمان </a:t>
            </a:r>
            <a:r>
              <a:rPr lang="ar-SA" sz="3600" b="1" dirty="0">
                <a:solidFill>
                  <a:srgbClr val="D816B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: </a:t>
            </a:r>
            <a:r>
              <a:rPr lang="ar-SA" sz="3600" b="1" dirty="0" smtClean="0">
                <a:solidFill>
                  <a:srgbClr val="D816BC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</a:t>
            </a:r>
            <a:endParaRPr lang="ar-AE" sz="3600" b="1" dirty="0" smtClean="0">
              <a:solidFill>
                <a:srgbClr val="D816BC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ar-AE" b="1" dirty="0" smtClean="0"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R="0" lvl="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ar-AE" sz="36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لشَّخْصِيّات </a:t>
            </a:r>
            <a:r>
              <a:rPr lang="ar-SA" sz="3600" b="1" dirty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: </a:t>
            </a:r>
            <a:r>
              <a:rPr lang="ar-SA" sz="3600" b="1" dirty="0" smtClean="0">
                <a:solidFill>
                  <a:srgbClr val="C0000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________________________</a:t>
            </a:r>
            <a:endParaRPr lang="ar-AE" sz="3600" b="1" dirty="0" smtClean="0">
              <a:solidFill>
                <a:srgbClr val="C00000"/>
              </a:solidFill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endParaRPr lang="en-US" b="1" dirty="0">
              <a:latin typeface="Traditional Arabic" pitchFamily="18" charset="-78"/>
              <a:ea typeface="Times New Roman"/>
              <a:cs typeface="Traditional Arabic" pitchFamily="18" charset="-78"/>
            </a:endParaRPr>
          </a:p>
          <a:p>
            <a:pPr algn="r" rtl="1"/>
            <a:r>
              <a:rPr lang="ar-AE" sz="3600" b="1" dirty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</a:t>
            </a:r>
            <a:r>
              <a:rPr lang="ar-AE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   </a:t>
            </a:r>
            <a:r>
              <a:rPr lang="ar-SA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ا</a:t>
            </a:r>
            <a:r>
              <a:rPr lang="ar-AE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َ</a:t>
            </a:r>
            <a:r>
              <a:rPr lang="ar-SA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ل</a:t>
            </a:r>
            <a:r>
              <a:rPr lang="ar-AE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ْ</a:t>
            </a:r>
            <a:r>
              <a:rPr lang="ar-SA" sz="3600" b="1" dirty="0" smtClean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مَغْزى </a:t>
            </a:r>
            <a:r>
              <a:rPr lang="ar-SA" sz="3600" b="1" dirty="0">
                <a:solidFill>
                  <a:srgbClr val="0070C0"/>
                </a:solidFill>
                <a:latin typeface="Traditional Arabic" pitchFamily="18" charset="-78"/>
                <a:ea typeface="Times New Roman"/>
                <a:cs typeface="Traditional Arabic" pitchFamily="18" charset="-78"/>
              </a:rPr>
              <a:t>: ___________________________</a:t>
            </a:r>
            <a:endParaRPr lang="en-US" sz="3600" b="1" dirty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3" name="לוחית 2"/>
          <p:cNvSpPr/>
          <p:nvPr/>
        </p:nvSpPr>
        <p:spPr>
          <a:xfrm>
            <a:off x="5359828" y="647282"/>
            <a:ext cx="2982551" cy="770384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לוחית 3"/>
          <p:cNvSpPr/>
          <p:nvPr/>
        </p:nvSpPr>
        <p:spPr>
          <a:xfrm>
            <a:off x="4020953" y="1772816"/>
            <a:ext cx="2982551" cy="640386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לוחית 4"/>
          <p:cNvSpPr/>
          <p:nvPr/>
        </p:nvSpPr>
        <p:spPr>
          <a:xfrm>
            <a:off x="4402020" y="2852936"/>
            <a:ext cx="2982551" cy="596347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לוחית 5"/>
          <p:cNvSpPr/>
          <p:nvPr/>
        </p:nvSpPr>
        <p:spPr>
          <a:xfrm>
            <a:off x="4552415" y="3648518"/>
            <a:ext cx="2982551" cy="698376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לוחית 6"/>
          <p:cNvSpPr/>
          <p:nvPr/>
        </p:nvSpPr>
        <p:spPr>
          <a:xfrm>
            <a:off x="607796" y="4549395"/>
            <a:ext cx="6243803" cy="698376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לוחית 7"/>
          <p:cNvSpPr/>
          <p:nvPr/>
        </p:nvSpPr>
        <p:spPr>
          <a:xfrm>
            <a:off x="827584" y="5425135"/>
            <a:ext cx="6556987" cy="569216"/>
          </a:xfrm>
          <a:prstGeom prst="plaqu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99995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>
                <a:hlinkClick r:id="rId2"/>
              </a:rPr>
              <a:t>التُّفاحة السِّحرِيَّة</a:t>
            </a:r>
            <a:endParaRPr lang="he-IL" dirty="0"/>
          </a:p>
        </p:txBody>
      </p:sp>
      <p:pic>
        <p:nvPicPr>
          <p:cNvPr id="1026" name="Picture 2" descr="C:\Users\teacher\Downloads\الاقزام السبعة\images.jpg,lkoi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4262" y="2704306"/>
            <a:ext cx="1895475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חץ ימינה 2">
            <a:hlinkClick r:id="rId4" action="ppaction://hlinksldjump"/>
          </p:cNvPr>
          <p:cNvSpPr/>
          <p:nvPr/>
        </p:nvSpPr>
        <p:spPr>
          <a:xfrm flipH="1">
            <a:off x="683568" y="6093296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18460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dirty="0" smtClean="0"/>
              <a:t>                     </a:t>
            </a:r>
            <a:r>
              <a:rPr lang="ar-JO" dirty="0" smtClean="0">
                <a:hlinkClick r:id="rId2"/>
              </a:rPr>
              <a:t>البجعة</a:t>
            </a:r>
            <a:endParaRPr lang="he-IL" dirty="0"/>
          </a:p>
        </p:txBody>
      </p:sp>
      <p:sp>
        <p:nvSpPr>
          <p:cNvPr id="4" name="חץ ימינה 3">
            <a:hlinkClick r:id="rId3" action="ppaction://hlinksldjump"/>
          </p:cNvPr>
          <p:cNvSpPr/>
          <p:nvPr/>
        </p:nvSpPr>
        <p:spPr>
          <a:xfrm flipH="1">
            <a:off x="539552" y="6165304"/>
            <a:ext cx="87894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704038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203848" y="1844824"/>
            <a:ext cx="2674640" cy="1143000"/>
          </a:xfrm>
        </p:spPr>
        <p:txBody>
          <a:bodyPr/>
          <a:lstStyle/>
          <a:p>
            <a:r>
              <a:rPr lang="ar-AE" dirty="0" smtClean="0">
                <a:hlinkClick r:id="rId2"/>
              </a:rPr>
              <a:t>بحيرة البجع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3954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835696" y="2276872"/>
            <a:ext cx="5709320" cy="1143000"/>
          </a:xfrm>
        </p:spPr>
        <p:txBody>
          <a:bodyPr/>
          <a:lstStyle/>
          <a:p>
            <a:r>
              <a:rPr lang="ar-AE" dirty="0" smtClean="0">
                <a:hlinkClick r:id="rId2"/>
              </a:rPr>
              <a:t>طير بجع يسبح في بحيرة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822525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>
            <a:noAutofit/>
          </a:bodyPr>
          <a:lstStyle/>
          <a:p>
            <a:pPr algn="ctr"/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ما هُوَ 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/>
                <a:cs typeface="Akhbar MT" pitchFamily="2" charset="-78"/>
              </a:rPr>
              <a:t>ٱ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لحوار</a:t>
            </a:r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/>
                <a:cs typeface="Simplified Arabic"/>
              </a:rPr>
              <a:t>ٱ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لذي</a:t>
            </a:r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دار بين 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/>
                <a:cs typeface="Simplified Arabic"/>
              </a:rPr>
              <a:t>ٱ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لْ</a:t>
            </a:r>
            <a:r>
              <a:rPr lang="ar-AE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بِنت</a:t>
            </a:r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 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وَ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/>
                <a:cs typeface="Simplified Arabic"/>
              </a:rPr>
              <a:t>ٱ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لرَّجل</a:t>
            </a:r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/>
                <a:cs typeface="Simplified Arabic"/>
              </a:rPr>
              <a:t>ٱ</a:t>
            </a:r>
            <a:r>
              <a:rPr lang="ar-JO" sz="4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لْعَجوز</a:t>
            </a:r>
            <a:r>
              <a:rPr lang="ar-JO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khbar MT" pitchFamily="2" charset="-78"/>
              </a:rPr>
              <a:t> ؟</a:t>
            </a:r>
            <a:endParaRPr lang="he-I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08912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2557463"/>
            <a:ext cx="2619375" cy="17430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831" flipH="1">
            <a:off x="6439425" y="3435880"/>
            <a:ext cx="1533922" cy="15428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440" y="4437743"/>
            <a:ext cx="642980" cy="5817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חץ ימינה 3">
            <a:hlinkClick r:id="rId6" action="ppaction://hlinksldjump"/>
          </p:cNvPr>
          <p:cNvSpPr/>
          <p:nvPr/>
        </p:nvSpPr>
        <p:spPr>
          <a:xfrm flipH="1">
            <a:off x="107504" y="621102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187951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כותרת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ar-AE" sz="3000" dirty="0" smtClean="0">
                <a:solidFill>
                  <a:srgbClr val="FF00FF"/>
                </a:solidFill>
              </a:rPr>
              <a:t/>
            </a:r>
            <a:br>
              <a:rPr lang="ar-AE" sz="3000" dirty="0" smtClean="0">
                <a:solidFill>
                  <a:srgbClr val="FF00FF"/>
                </a:solidFill>
              </a:rPr>
            </a:br>
            <a:r>
              <a:rPr lang="ar-AE" sz="3000" dirty="0" smtClean="0">
                <a:solidFill>
                  <a:srgbClr val="FF00FF"/>
                </a:solidFill>
              </a:rPr>
              <a:t/>
            </a:r>
            <a:br>
              <a:rPr lang="ar-AE" sz="3000" dirty="0" smtClean="0">
                <a:solidFill>
                  <a:srgbClr val="FF00FF"/>
                </a:solidFill>
              </a:rPr>
            </a:br>
            <a:endParaRPr lang="he-IL" sz="3000" dirty="0">
              <a:solidFill>
                <a:srgbClr val="FF0000"/>
              </a:solidFill>
              <a:effectLst/>
            </a:endParaRPr>
          </a:p>
        </p:txBody>
      </p:sp>
      <p:sp>
        <p:nvSpPr>
          <p:cNvPr id="2" name="מלבן מעוגל 1"/>
          <p:cNvSpPr/>
          <p:nvPr/>
        </p:nvSpPr>
        <p:spPr>
          <a:xfrm>
            <a:off x="0" y="332656"/>
            <a:ext cx="914400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/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كانَتْ دينا تُراقِبُ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ﭐلْبَجَعَةَ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وَهِيَ تَسْبَحُ في </a:t>
            </a:r>
            <a:r>
              <a:rPr lang="ar-AE" sz="3200" b="1" dirty="0" err="1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لْبُحَيْرَةِ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وتَقولُ في نَفْسِها:</a:t>
            </a:r>
            <a:b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</a:b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«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كَمْ أَتَمَنى اَنْ أَكونَ مِثْلَ هذِهِ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ﭐلْبَجَعَةِ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.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»</a:t>
            </a:r>
            <a:r>
              <a:rPr lang="ar-AE" sz="3600" dirty="0">
                <a:solidFill>
                  <a:srgbClr val="FF0000"/>
                </a:solidFill>
                <a:ea typeface="+mj-ea"/>
                <a:cs typeface="Akhbar MT" pitchFamily="2" charset="-78"/>
              </a:rPr>
              <a:t/>
            </a:r>
            <a:br>
              <a:rPr lang="ar-AE" sz="3600" dirty="0">
                <a:solidFill>
                  <a:srgbClr val="FF0000"/>
                </a:solidFill>
                <a:ea typeface="+mj-ea"/>
                <a:cs typeface="Akhbar MT" pitchFamily="2" charset="-78"/>
              </a:rPr>
            </a:br>
            <a:endParaRPr lang="he-IL" dirty="0"/>
          </a:p>
        </p:txBody>
      </p:sp>
      <p:sp>
        <p:nvSpPr>
          <p:cNvPr id="3" name="מלבן מעוגל 2"/>
          <p:cNvSpPr/>
          <p:nvPr/>
        </p:nvSpPr>
        <p:spPr>
          <a:xfrm>
            <a:off x="19315" y="1268760"/>
            <a:ext cx="9158808" cy="18002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فَجْأَةً ظَهَرَ مِنْ داخِلِ </a:t>
            </a:r>
            <a:r>
              <a:rPr lang="ar-AE" sz="3200" b="1" dirty="0" err="1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ﭐلبُحَيْرَةِ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رَجُلٌ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عَجوزٌ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،لَهُ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شَعْرٌ طَويلٌ وَلِحْيَةٌ بَيْضاءُ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،َقالَ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لها : </a:t>
            </a:r>
            <a:r>
              <a:rPr lang="ar-JO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«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يا دينا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،أنا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حارِسُ </a:t>
            </a:r>
            <a:r>
              <a:rPr lang="ar-AE" sz="3200" b="1" dirty="0" err="1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ﭐلبُحَيْرَةِ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، وَقَد سَمِعْتُ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اُمْنِيَتِك</a:t>
            </a:r>
            <a:r>
              <a:rPr lang="ar-JO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وَسَوْفَ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أُحَقِّقُها لَكِ ... خُذي هذِهِ </a:t>
            </a:r>
            <a:r>
              <a:rPr lang="ar-AE" sz="3200" b="1" dirty="0" err="1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ﭐلتُّفاحَةَ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 err="1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</a:t>
            </a:r>
            <a:r>
              <a:rPr lang="ar-AE" sz="3200" b="1" dirty="0" err="1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لْحَمْراء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وَكُليها ،وَعِنْدَها سَوْفَ تَتَحَوَّلينَ إلى بَجَعَةٍ بَيْضاءَ جَميلَةٍ</a:t>
            </a:r>
            <a:r>
              <a:rPr lang="ar-JO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»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.</a:t>
            </a:r>
            <a:b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</a:br>
            <a:endParaRPr lang="he-IL" sz="1600" b="1" dirty="0">
              <a:latin typeface="Traditional Arabic" pitchFamily="18" charset="-78"/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-14808" y="2996952"/>
            <a:ext cx="9158808" cy="16561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r" rtl="1"/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أَكَلَتْ دينا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ﭐلتُّفاحَةَ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فَتَحَوَّلَتْ إلى بَجَعَةٍ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رائِعَةِ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ﭐلْجَمالِ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.في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تِلْكَ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ﭐلْأثْناءِ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راحَ حارِسُ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ﭐلْبُحَيْرَةِ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يَخْتَفي بَيْنَ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ﭐلْمِياهِ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،فَتَذَكَّرَتْ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دينا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أصْدِقاءَها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في 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ﭐلْمَدْرَسَةِ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،وَبَدَأَتْ تَصْرُخُ: </a:t>
            </a:r>
            <a:r>
              <a:rPr lang="ar-JO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«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يا حارِسَ </a:t>
            </a:r>
            <a:r>
              <a:rPr lang="ar-AE" sz="3200" b="1" dirty="0" err="1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ﭐ</a:t>
            </a:r>
            <a:r>
              <a:rPr lang="ar-AE" sz="3200" b="1" dirty="0" err="1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لْبُحَيْرَةِ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،أرْجوكَ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لا </a:t>
            </a:r>
            <a:r>
              <a:rPr lang="ar-AE" sz="3200" b="1" dirty="0" smtClean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تَذْهَبْ ،لا 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اُريدُ أَنْ أبْقى بَجَعَةً طَوالَ حَياتي !</a:t>
            </a:r>
            <a:r>
              <a:rPr lang="ar-JO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»</a:t>
            </a:r>
            <a:r>
              <a:rPr lang="ar-AE" sz="32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.</a:t>
            </a:r>
            <a:r>
              <a:rPr lang="ar-AE" sz="36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/>
            </a:r>
            <a:br>
              <a:rPr lang="ar-AE" sz="3600" b="1" dirty="0">
                <a:solidFill>
                  <a:srgbClr val="FF000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</a:br>
            <a:endParaRPr lang="he-IL" b="1" dirty="0">
              <a:latin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19315" y="4440484"/>
            <a:ext cx="9158808" cy="129277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فَجْأةً ، شَعَرَتْ دينا بِأَنَّ يَداً تَتَحَسَّسُ وَجْهَها ، فَتَحَتْ عَيْنَيْها فَوَجَدَتْ أُمَّها تَجْلِسُ بِقُرْبِها . اِبْتَسَمَتْ دينا وَقالَتْ </a:t>
            </a:r>
            <a:r>
              <a:rPr lang="ar-AE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:</a:t>
            </a:r>
            <a:r>
              <a:rPr lang="ar-JO" sz="3200" b="1" dirty="0" smtClean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 </a:t>
            </a:r>
            <a:r>
              <a:rPr lang="ar-JO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« </a:t>
            </a:r>
            <a:r>
              <a:rPr lang="ar-AE" sz="32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اَلْحَمْدُ لِلهِ ، </a:t>
            </a:r>
            <a:r>
              <a:rPr lang="ar-AE" sz="28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لَقَدْ كانَ ذلِكَ حُلُماً</a:t>
            </a:r>
            <a:r>
              <a:rPr lang="ar-JO" sz="2800" b="1" dirty="0">
                <a:solidFill>
                  <a:srgbClr val="7030A0"/>
                </a:solidFill>
                <a:latin typeface="Traditional Arabic" pitchFamily="18" charset="-78"/>
                <a:ea typeface="+mj-ea"/>
                <a:cs typeface="Traditional Arabic" pitchFamily="18" charset="-78"/>
              </a:rPr>
              <a:t>»</a:t>
            </a:r>
            <a:r>
              <a:rPr lang="ar-AE" sz="2800" dirty="0">
                <a:solidFill>
                  <a:srgbClr val="7030A0"/>
                </a:solidFill>
                <a:ea typeface="+mj-ea"/>
              </a:rPr>
              <a:t> </a:t>
            </a:r>
            <a:endParaRPr lang="he-IL" sz="1600" dirty="0"/>
          </a:p>
        </p:txBody>
      </p:sp>
      <p:sp>
        <p:nvSpPr>
          <p:cNvPr id="7" name="חץ ימינה 6">
            <a:hlinkClick r:id="rId2" action="ppaction://hlinksldjump"/>
          </p:cNvPr>
          <p:cNvSpPr/>
          <p:nvPr/>
        </p:nvSpPr>
        <p:spPr>
          <a:xfrm flipH="1">
            <a:off x="658404" y="6305948"/>
            <a:ext cx="9361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670" y="5733256"/>
            <a:ext cx="2896505" cy="10573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מעוגל 1"/>
          <p:cNvSpPr/>
          <p:nvPr/>
        </p:nvSpPr>
        <p:spPr>
          <a:xfrm>
            <a:off x="467544" y="188640"/>
            <a:ext cx="8352928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1) </a:t>
            </a:r>
            <a:r>
              <a:rPr lang="ar-AE" sz="36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ما الّذي كانَتْ تُراقِبه دينا في الْبُحَيْرَة ؟ </a:t>
            </a:r>
            <a:endParaRPr lang="en-US" b="1" dirty="0">
              <a:solidFill>
                <a:srgbClr val="D816BC"/>
              </a:solidFill>
            </a:endParaRPr>
          </a:p>
        </p:txBody>
      </p:sp>
      <p:sp>
        <p:nvSpPr>
          <p:cNvPr id="3" name="מלבן מעוגל 2"/>
          <p:cNvSpPr/>
          <p:nvPr/>
        </p:nvSpPr>
        <p:spPr>
          <a:xfrm>
            <a:off x="-108520" y="3301344"/>
            <a:ext cx="8597744" cy="84773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طَلَبَ حارِس الْبُحَيْرَة مِنْ دينا أَنْ تَأْكُلَ التُّفاحَةَ حتى تَتَحَوَّل الى بَجَعَة  بَيْضاء جَميلَة . </a:t>
            </a:r>
            <a:endParaRPr lang="en-US" sz="32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4" name="מלבן מעוגל 3"/>
          <p:cNvSpPr/>
          <p:nvPr/>
        </p:nvSpPr>
        <p:spPr>
          <a:xfrm>
            <a:off x="385823" y="1340768"/>
            <a:ext cx="8352928" cy="71291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2</a:t>
            </a:r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) ماذا قالَ الرَّجُلُ الْعَجوز لدينا؟</a:t>
            </a:r>
            <a:endParaRPr lang="en-US" sz="3200" b="1" dirty="0">
              <a:solidFill>
                <a:srgbClr val="D816B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5" name="מלבן מעוגל 4"/>
          <p:cNvSpPr/>
          <p:nvPr/>
        </p:nvSpPr>
        <p:spPr>
          <a:xfrm>
            <a:off x="605858" y="2766390"/>
            <a:ext cx="8132893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 sz="32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6" name="מלבן מעוגל 5"/>
          <p:cNvSpPr/>
          <p:nvPr/>
        </p:nvSpPr>
        <p:spPr>
          <a:xfrm>
            <a:off x="495840" y="2637015"/>
            <a:ext cx="8352928" cy="7107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3) لِماذا طَلَبَ حارس البُحَيْرة من دينا أَنْ تَأْكُلُ التُّفاحَةَ ؟</a:t>
            </a:r>
            <a:endParaRPr lang="en-US" sz="3200" b="1" dirty="0">
              <a:solidFill>
                <a:srgbClr val="D816B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7" name="מלבן מעוגל 6"/>
          <p:cNvSpPr/>
          <p:nvPr/>
        </p:nvSpPr>
        <p:spPr>
          <a:xfrm>
            <a:off x="714311" y="762686"/>
            <a:ext cx="7652274" cy="7417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كانت دينا تُراقِب الْبَجَعَة في الْبُحَيْرة.</a:t>
            </a:r>
            <a:endParaRPr lang="en-US" sz="32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8" name="מלבן מעוגל 7"/>
          <p:cNvSpPr/>
          <p:nvPr/>
        </p:nvSpPr>
        <p:spPr>
          <a:xfrm>
            <a:off x="363984" y="4705616"/>
            <a:ext cx="8352928" cy="6340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اِخْتَفى حارِس الْبُحَيْرَة بيْنَ مِياهِ الْبُحَيْرة </a:t>
            </a:r>
            <a:endParaRPr lang="en-US" sz="32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9" name="מלבן 8"/>
          <p:cNvSpPr/>
          <p:nvPr/>
        </p:nvSpPr>
        <p:spPr>
          <a:xfrm>
            <a:off x="1741849" y="2053682"/>
            <a:ext cx="66247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أنا حارِسُ البُحَيْرَةِ ، وَقَد سَمِعْتُ اُمْنِيَتِك</a:t>
            </a:r>
            <a:r>
              <a:rPr lang="ar-JO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3200" b="1" dirty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وَسَوْفَ أُحَقِّقُها لَكِ 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10" name="מלבן מעוגל 9"/>
          <p:cNvSpPr/>
          <p:nvPr/>
        </p:nvSpPr>
        <p:spPr>
          <a:xfrm>
            <a:off x="669967" y="4149080"/>
            <a:ext cx="8068784" cy="6340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4) أَيْنَ اِخْتَفى  حارس الْبُحَيْرة ؟</a:t>
            </a:r>
            <a:endParaRPr lang="en-US" sz="3200" b="1" dirty="0">
              <a:solidFill>
                <a:srgbClr val="D816B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מלבן מעוגל 10"/>
          <p:cNvSpPr/>
          <p:nvPr/>
        </p:nvSpPr>
        <p:spPr>
          <a:xfrm>
            <a:off x="63072" y="5790069"/>
            <a:ext cx="8773470" cy="6340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err="1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إِبْتَسَمَتْ</a:t>
            </a:r>
            <a:r>
              <a:rPr lang="ar-AE" sz="3200" b="1" dirty="0" smtClean="0">
                <a:solidFill>
                  <a:srgbClr val="009900"/>
                </a:solidFill>
                <a:latin typeface="Traditional Arabic" pitchFamily="18" charset="-78"/>
                <a:cs typeface="Traditional Arabic" pitchFamily="18" charset="-78"/>
              </a:rPr>
              <a:t> دينا لأُمِّها لأَنَّ ما حصل معها كان حُلمًا وَلَمْ تَتَحَوَّل إلى بَجَعَة بَيْضاء </a:t>
            </a:r>
            <a:endParaRPr lang="en-US" sz="3200" b="1" dirty="0">
              <a:solidFill>
                <a:srgbClr val="009900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2" name="מלבן מעוגל 11"/>
          <p:cNvSpPr/>
          <p:nvPr/>
        </p:nvSpPr>
        <p:spPr>
          <a:xfrm>
            <a:off x="363984" y="5308645"/>
            <a:ext cx="8352928" cy="63409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5) لِماذا </a:t>
            </a:r>
            <a:r>
              <a:rPr lang="ar-AE" sz="3200" b="1" dirty="0" err="1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إبْتَسَمَتْ</a:t>
            </a:r>
            <a:r>
              <a:rPr lang="ar-AE" sz="3200" b="1" dirty="0" smtClean="0">
                <a:solidFill>
                  <a:srgbClr val="D816BC"/>
                </a:solidFill>
                <a:latin typeface="Traditional Arabic" pitchFamily="18" charset="-78"/>
                <a:cs typeface="Traditional Arabic" pitchFamily="18" charset="-78"/>
              </a:rPr>
              <a:t> دينا لأُمِّها  في نِهايَةِ النَّصِّ ؟</a:t>
            </a:r>
            <a:endParaRPr lang="en-US" sz="3200" b="1" dirty="0">
              <a:solidFill>
                <a:srgbClr val="D816BC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3" name="חץ ימינה 12">
            <a:hlinkClick r:id="rId2" action="ppaction://hlinksldjump"/>
          </p:cNvPr>
          <p:cNvSpPr/>
          <p:nvPr/>
        </p:nvSpPr>
        <p:spPr>
          <a:xfrm flipH="1">
            <a:off x="467543" y="6319738"/>
            <a:ext cx="69824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7" y="75059"/>
            <a:ext cx="2530475" cy="18113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73" y="3892160"/>
            <a:ext cx="2253281" cy="1626912"/>
          </a:xfrm>
          <a:prstGeom prst="round2DiagRect">
            <a:avLst>
              <a:gd name="adj1" fmla="val 16667"/>
              <a:gd name="adj2" fmla="val 0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121328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0" y="332656"/>
            <a:ext cx="909016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ar-AE" sz="32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6)</a:t>
            </a:r>
            <a:r>
              <a:rPr lang="ar-SA" sz="32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هَلْ </a:t>
            </a:r>
            <a:r>
              <a:rPr lang="ar-SA" sz="3200" b="1" dirty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حَدَثَ يَوْمًا إنَكَ صَحَوْتَ خائِفًا مِنْ حُلْمٍ </a:t>
            </a:r>
            <a:r>
              <a:rPr lang="ar-SA" sz="32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أزْعَجَكَ</a:t>
            </a:r>
            <a:r>
              <a:rPr lang="ar-AE" sz="32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؟ اُكْتُب عن ذلك الْحُلم</a:t>
            </a:r>
            <a:r>
              <a:rPr lang="ar-SA" sz="32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؟</a:t>
            </a:r>
            <a:endParaRPr lang="ar-AE" sz="3600" b="1" dirty="0" smtClean="0">
              <a:solidFill>
                <a:srgbClr val="BF13A6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1600" b="1" dirty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16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            </a:t>
            </a:r>
          </a:p>
          <a:p>
            <a:pPr algn="r" rtl="1"/>
            <a:r>
              <a:rPr lang="ar-AE" sz="1600" b="1" dirty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16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            ____________________________________________________________________________    </a:t>
            </a:r>
          </a:p>
          <a:p>
            <a:pPr algn="r" rtl="1"/>
            <a:endParaRPr lang="ar-AE" sz="1600" b="1" dirty="0">
              <a:solidFill>
                <a:srgbClr val="BF13A6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16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            _____________________________________________________________________________       </a:t>
            </a:r>
          </a:p>
          <a:p>
            <a:pPr algn="r" rtl="1"/>
            <a:endParaRPr lang="ar-AE" sz="1600" b="1" dirty="0">
              <a:solidFill>
                <a:srgbClr val="BF13A6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algn="r" rtl="1"/>
            <a:r>
              <a:rPr lang="ar-AE" sz="1600" b="1" dirty="0" smtClean="0">
                <a:solidFill>
                  <a:srgbClr val="BF13A6"/>
                </a:solidFill>
                <a:latin typeface="Traditional Arabic" pitchFamily="18" charset="-78"/>
                <a:cs typeface="Traditional Arabic" pitchFamily="18" charset="-78"/>
              </a:rPr>
              <a:t>             _____________________________________________________________________________</a:t>
            </a:r>
          </a:p>
          <a:p>
            <a:pPr algn="r" rtl="1"/>
            <a:r>
              <a:rPr lang="ar-SA" sz="3600" b="1" dirty="0" smtClean="0">
                <a:solidFill>
                  <a:srgbClr val="FF00FF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endParaRPr lang="en-US" sz="3600" dirty="0">
              <a:solidFill>
                <a:srgbClr val="FF00FF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3936181" cy="2736304"/>
          </a:xfrm>
          <a:prstGeom prst="ellipse">
            <a:avLst/>
          </a:prstGeom>
          <a:ln w="28575">
            <a:solidFill>
              <a:srgbClr val="BF13A6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68464"/>
            <a:ext cx="4126885" cy="2736304"/>
          </a:xfrm>
          <a:prstGeom prst="ellipse">
            <a:avLst/>
          </a:prstGeom>
          <a:ln w="28575">
            <a:solidFill>
              <a:srgbClr val="BF13A6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חץ ימינה 8">
            <a:hlinkClick r:id="rId4" action="ppaction://hlinksldjump"/>
          </p:cNvPr>
          <p:cNvSpPr/>
          <p:nvPr/>
        </p:nvSpPr>
        <p:spPr>
          <a:xfrm flipH="1">
            <a:off x="467543" y="6319738"/>
            <a:ext cx="69824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66678"/>
      </p:ext>
    </p:extLst>
  </p:cSld>
  <p:clrMapOvr>
    <a:masterClrMapping/>
  </p:clrMapOvr>
  <p:transition spd="slow" advTm="2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ar-AE" sz="2800" b="1" dirty="0" err="1" smtClean="0">
                <a:solidFill>
                  <a:schemeClr val="accent6">
                    <a:lumMod val="50000"/>
                  </a:schemeClr>
                </a:solidFill>
              </a:rPr>
              <a:t>احِطْ</a:t>
            </a:r>
            <a:r>
              <a:rPr lang="ar-AE" sz="2800" b="1" dirty="0" smtClean="0">
                <a:solidFill>
                  <a:schemeClr val="accent6">
                    <a:lumMod val="50000"/>
                  </a:schemeClr>
                </a:solidFill>
              </a:rPr>
              <a:t> بدائِرة الإجابة الصَّحيحة:</a:t>
            </a:r>
            <a:r>
              <a:rPr lang="ar-AE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ar-AE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ar-AE" sz="3600" b="1" dirty="0" smtClean="0">
                <a:solidFill>
                  <a:srgbClr val="CC00FF"/>
                </a:solidFill>
              </a:rPr>
              <a:t>ماذا تَمَنَّتْ دينا أنْ تَكون ؟ </a:t>
            </a:r>
            <a:endParaRPr lang="he-IL" sz="3600" b="1" dirty="0">
              <a:solidFill>
                <a:srgbClr val="CC00FF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ar-JO" sz="4000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ar-AE" sz="4400" b="1" dirty="0" smtClean="0">
                <a:solidFill>
                  <a:srgbClr val="CC00FF"/>
                </a:solidFill>
                <a:latin typeface="Traditional Arabic" pitchFamily="18" charset="-78"/>
                <a:cs typeface="Traditional Arabic" pitchFamily="18" charset="-78"/>
              </a:rPr>
              <a:t>تَمنّتْ دينا أنْ تَكون :</a:t>
            </a:r>
          </a:p>
          <a:p>
            <a:pPr marL="0" indent="0">
              <a:buNone/>
            </a:pPr>
            <a:r>
              <a:rPr lang="ar-JO" sz="4000" b="1" dirty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JO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AE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1- بَطّة    </a:t>
            </a:r>
            <a:r>
              <a:rPr lang="ar-JO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 </a:t>
            </a:r>
            <a:r>
              <a:rPr lang="ar-AE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2-  بَجَعَة     </a:t>
            </a:r>
            <a:r>
              <a:rPr lang="ar-JO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  3-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AE" sz="4000" b="1" dirty="0" smtClean="0">
                <a:solidFill>
                  <a:schemeClr val="accent1">
                    <a:lumMod val="50000"/>
                  </a:schemeClr>
                </a:solidFill>
                <a:latin typeface="Traditional Arabic" pitchFamily="18" charset="-78"/>
                <a:cs typeface="Traditional Arabic" pitchFamily="18" charset="-78"/>
              </a:rPr>
              <a:t>حَمامَة </a:t>
            </a:r>
            <a:endParaRPr lang="ar-JO" sz="4000" b="1" dirty="0" smtClean="0">
              <a:solidFill>
                <a:schemeClr val="accent1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marL="0" indent="0">
              <a:buNone/>
            </a:pPr>
            <a:endParaRPr lang="ar-JO" sz="4000" b="1" dirty="0">
              <a:solidFill>
                <a:schemeClr val="accent1">
                  <a:lumMod val="50000"/>
                </a:scheme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marL="0" indent="0">
              <a:buNone/>
            </a:pPr>
            <a:endParaRPr lang="ar-JO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ar-AE" sz="40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endParaRPr lang="ar-AE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ar-AE" sz="4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he-IL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C:\Users\windows 7\Pictures\بجعة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84984"/>
            <a:ext cx="6156176" cy="3573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אליפסה 3"/>
          <p:cNvSpPr/>
          <p:nvPr/>
        </p:nvSpPr>
        <p:spPr>
          <a:xfrm>
            <a:off x="5364088" y="2251720"/>
            <a:ext cx="751075" cy="745232"/>
          </a:xfrm>
          <a:prstGeom prst="ellipse">
            <a:avLst/>
          </a:prstGeom>
          <a:noFill/>
          <a:ln w="57150">
            <a:solidFill>
              <a:srgbClr val="D816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חץ ימינה 4">
            <a:hlinkClick r:id="rId3" action="ppaction://hlinksldjump"/>
          </p:cNvPr>
          <p:cNvSpPr/>
          <p:nvPr/>
        </p:nvSpPr>
        <p:spPr>
          <a:xfrm flipH="1">
            <a:off x="251520" y="6165304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Tm="2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6536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ar-AE" dirty="0" smtClean="0">
                <a:solidFill>
                  <a:srgbClr val="D816BC"/>
                </a:solidFill>
              </a:rPr>
              <a:t>ضع دائرة حول </a:t>
            </a:r>
            <a:r>
              <a:rPr lang="ar-AE" dirty="0" err="1" smtClean="0">
                <a:solidFill>
                  <a:srgbClr val="D816BC"/>
                </a:solidFill>
              </a:rPr>
              <a:t>الاجابة</a:t>
            </a:r>
            <a:r>
              <a:rPr lang="ar-AE" dirty="0" smtClean="0">
                <a:solidFill>
                  <a:srgbClr val="D816BC"/>
                </a:solidFill>
              </a:rPr>
              <a:t> الصّحيحة: </a:t>
            </a:r>
            <a:endParaRPr lang="he-IL" dirty="0">
              <a:solidFill>
                <a:srgbClr val="D816BC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2831" y="1390464"/>
            <a:ext cx="9144000" cy="544522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endParaRPr lang="ar-AE" dirty="0" smtClean="0"/>
          </a:p>
          <a:p>
            <a:pPr marL="0" indent="0">
              <a:buNone/>
            </a:pPr>
            <a:r>
              <a:rPr lang="ar-JO" sz="4000" b="1" dirty="0" smtClean="0">
                <a:solidFill>
                  <a:srgbClr val="009900"/>
                </a:solidFill>
              </a:rPr>
              <a:t>  </a:t>
            </a:r>
            <a:r>
              <a:rPr lang="ar-AE" sz="4000" b="1" dirty="0" smtClean="0">
                <a:solidFill>
                  <a:srgbClr val="009900"/>
                </a:solidFill>
              </a:rPr>
              <a:t>هذه الصّورة قِصَّة :  </a:t>
            </a:r>
          </a:p>
          <a:p>
            <a:pPr marL="0" indent="0">
              <a:buNone/>
            </a:pPr>
            <a:r>
              <a:rPr lang="ar-AE" sz="4000" b="1" dirty="0" smtClean="0">
                <a:solidFill>
                  <a:srgbClr val="009900"/>
                </a:solidFill>
              </a:rPr>
              <a:t>  </a:t>
            </a:r>
          </a:p>
          <a:p>
            <a:pPr marL="0" indent="0">
              <a:buNone/>
            </a:pPr>
            <a:r>
              <a:rPr lang="ar-JO" sz="4000" b="1" dirty="0">
                <a:solidFill>
                  <a:srgbClr val="CC00FF"/>
                </a:solidFill>
              </a:rPr>
              <a:t> </a:t>
            </a:r>
            <a:r>
              <a:rPr lang="ar-JO" sz="4000" b="1" dirty="0" smtClean="0">
                <a:solidFill>
                  <a:srgbClr val="CC00FF"/>
                </a:solidFill>
              </a:rPr>
              <a:t>    1</a:t>
            </a:r>
            <a:r>
              <a:rPr lang="ar-AE" sz="4000" b="1" dirty="0" smtClean="0">
                <a:solidFill>
                  <a:srgbClr val="CC00FF"/>
                </a:solidFill>
              </a:rPr>
              <a:t>- </a:t>
            </a:r>
            <a:r>
              <a:rPr lang="ar-JO" sz="4000" b="1" dirty="0" smtClean="0">
                <a:solidFill>
                  <a:srgbClr val="CC00FF"/>
                </a:solidFill>
              </a:rPr>
              <a:t>  </a:t>
            </a:r>
            <a:r>
              <a:rPr lang="ar-AE" sz="4000" b="1" dirty="0" smtClean="0">
                <a:solidFill>
                  <a:srgbClr val="CC00FF"/>
                </a:solidFill>
              </a:rPr>
              <a:t>في الحقيقة </a:t>
            </a:r>
          </a:p>
          <a:p>
            <a:pPr marL="0" indent="0">
              <a:buNone/>
            </a:pPr>
            <a:r>
              <a:rPr lang="ar-AE" sz="4000" b="1" dirty="0" smtClean="0">
                <a:solidFill>
                  <a:srgbClr val="CC00FF"/>
                </a:solidFill>
              </a:rPr>
              <a:t>  </a:t>
            </a:r>
          </a:p>
          <a:p>
            <a:pPr marL="0" indent="0">
              <a:buNone/>
            </a:pPr>
            <a:r>
              <a:rPr lang="ar-JO" sz="4000" b="1" dirty="0">
                <a:solidFill>
                  <a:srgbClr val="CC00FF"/>
                </a:solidFill>
              </a:rPr>
              <a:t> </a:t>
            </a:r>
            <a:r>
              <a:rPr lang="ar-JO" sz="4000" b="1" dirty="0" smtClean="0">
                <a:solidFill>
                  <a:srgbClr val="CC00FF"/>
                </a:solidFill>
              </a:rPr>
              <a:t>     2</a:t>
            </a:r>
            <a:r>
              <a:rPr lang="ar-AE" sz="4000" b="1" dirty="0" smtClean="0">
                <a:solidFill>
                  <a:srgbClr val="CC00FF"/>
                </a:solidFill>
              </a:rPr>
              <a:t>- </a:t>
            </a:r>
            <a:r>
              <a:rPr lang="ar-JO" sz="4000" b="1" dirty="0" smtClean="0">
                <a:solidFill>
                  <a:srgbClr val="CC00FF"/>
                </a:solidFill>
              </a:rPr>
              <a:t>  </a:t>
            </a:r>
            <a:r>
              <a:rPr lang="ar-AE" sz="4000" b="1" dirty="0" smtClean="0">
                <a:solidFill>
                  <a:srgbClr val="CC00FF"/>
                </a:solidFill>
              </a:rPr>
              <a:t>في الخَيالِ</a:t>
            </a:r>
          </a:p>
          <a:p>
            <a:endParaRPr lang="ar-AE" sz="4000" b="1" dirty="0" smtClean="0">
              <a:solidFill>
                <a:srgbClr val="CC00FF"/>
              </a:solidFill>
            </a:endParaRPr>
          </a:p>
          <a:p>
            <a:pPr marL="0" indent="0">
              <a:buNone/>
            </a:pPr>
            <a:r>
              <a:rPr lang="ar-JO" sz="4000" b="1" dirty="0">
                <a:solidFill>
                  <a:srgbClr val="CC00FF"/>
                </a:solidFill>
              </a:rPr>
              <a:t> </a:t>
            </a:r>
            <a:r>
              <a:rPr lang="ar-JO" sz="4000" b="1" dirty="0" smtClean="0">
                <a:solidFill>
                  <a:srgbClr val="CC00FF"/>
                </a:solidFill>
              </a:rPr>
              <a:t>     3</a:t>
            </a:r>
            <a:r>
              <a:rPr lang="ar-AE" sz="4000" b="1" dirty="0" smtClean="0">
                <a:solidFill>
                  <a:srgbClr val="CC00FF"/>
                </a:solidFill>
              </a:rPr>
              <a:t>- </a:t>
            </a:r>
            <a:r>
              <a:rPr lang="ar-JO" sz="4000" b="1" dirty="0" smtClean="0">
                <a:solidFill>
                  <a:srgbClr val="CC00FF"/>
                </a:solidFill>
              </a:rPr>
              <a:t>  </a:t>
            </a:r>
            <a:r>
              <a:rPr lang="ar-AE" sz="4000" b="1" dirty="0" smtClean="0">
                <a:solidFill>
                  <a:srgbClr val="CC00FF"/>
                </a:solidFill>
              </a:rPr>
              <a:t>في الحلم  </a:t>
            </a:r>
          </a:p>
          <a:p>
            <a:endParaRPr lang="ar-AE" dirty="0" smtClean="0"/>
          </a:p>
          <a:p>
            <a:endParaRPr lang="ar-AE" dirty="0" smtClean="0"/>
          </a:p>
          <a:p>
            <a:endParaRPr lang="ar-AE" dirty="0" smtClean="0"/>
          </a:p>
        </p:txBody>
      </p:sp>
      <p:pic>
        <p:nvPicPr>
          <p:cNvPr id="4100" name="Picture 4" descr="C:\Users\windows 7\Pictures\حارس البحيرة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0521" y="2276872"/>
            <a:ext cx="4320480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אליפסה 3"/>
          <p:cNvSpPr/>
          <p:nvPr/>
        </p:nvSpPr>
        <p:spPr>
          <a:xfrm>
            <a:off x="7571184" y="5492080"/>
            <a:ext cx="914400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" name="חץ ימינה 4">
            <a:hlinkClick r:id="rId4" action="ppaction://hlinksldjump"/>
          </p:cNvPr>
          <p:cNvSpPr/>
          <p:nvPr/>
        </p:nvSpPr>
        <p:spPr>
          <a:xfrm flipH="1">
            <a:off x="899592" y="6237312"/>
            <a:ext cx="86409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Tm="2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windows 7\Desktop\التفاحة السحرية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4376" y="5417653"/>
            <a:ext cx="2555776" cy="1334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5" name="מחבר ישר 4"/>
          <p:cNvCxnSpPr/>
          <p:nvPr/>
        </p:nvCxnSpPr>
        <p:spPr>
          <a:xfrm>
            <a:off x="2044824" y="1559641"/>
            <a:ext cx="936104" cy="0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ישר 8"/>
          <p:cNvCxnSpPr/>
          <p:nvPr/>
        </p:nvCxnSpPr>
        <p:spPr>
          <a:xfrm>
            <a:off x="3851920" y="2852936"/>
            <a:ext cx="1152128" cy="0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ישר 9"/>
          <p:cNvCxnSpPr/>
          <p:nvPr/>
        </p:nvCxnSpPr>
        <p:spPr>
          <a:xfrm>
            <a:off x="5940152" y="4077072"/>
            <a:ext cx="936104" cy="0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מחבר ישר 10"/>
          <p:cNvCxnSpPr/>
          <p:nvPr/>
        </p:nvCxnSpPr>
        <p:spPr>
          <a:xfrm>
            <a:off x="1128777" y="5517232"/>
            <a:ext cx="1123455" cy="0"/>
          </a:xfrm>
          <a:prstGeom prst="line">
            <a:avLst/>
          </a:prstGeom>
          <a:ln w="57150">
            <a:solidFill>
              <a:srgbClr val="CC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מלבן 6"/>
          <p:cNvSpPr/>
          <p:nvPr/>
        </p:nvSpPr>
        <p:spPr>
          <a:xfrm>
            <a:off x="772185" y="31563"/>
            <a:ext cx="837181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>
              <a:buClr>
                <a:srgbClr val="72A376"/>
              </a:buClr>
              <a:buSzPct val="70000"/>
            </a:pPr>
            <a:r>
              <a:rPr lang="ar-AE" sz="3200" dirty="0">
                <a:solidFill>
                  <a:srgbClr val="E8B7B7">
                    <a:lumMod val="25000"/>
                  </a:srgbClr>
                </a:solidFill>
              </a:rPr>
              <a:t>ضع خطاً تَحتَ الكَلِمَةُ الشّاذّة : </a:t>
            </a:r>
          </a:p>
          <a:p>
            <a:pPr marL="292100" lvl="0" indent="-292100" algn="r" rtl="1">
              <a:buClr>
                <a:srgbClr val="72A376"/>
              </a:buClr>
              <a:buSzPct val="70000"/>
              <a:buFont typeface="Wingdings 2"/>
              <a:buChar char=""/>
            </a:pPr>
            <a:endParaRPr lang="ar-AE" sz="3200" dirty="0">
              <a:solidFill>
                <a:srgbClr val="E8B7B7">
                  <a:lumMod val="25000"/>
                </a:srgbClr>
              </a:solidFill>
            </a:endParaRPr>
          </a:p>
          <a:p>
            <a:pPr lvl="0" algn="r" rtl="1">
              <a:buClr>
                <a:srgbClr val="72A376"/>
              </a:buClr>
              <a:buSzPct val="70000"/>
            </a:pPr>
            <a:r>
              <a:rPr lang="ar-JO" sz="3200" b="1" dirty="0">
                <a:solidFill>
                  <a:srgbClr val="FF0000"/>
                </a:solidFill>
              </a:rPr>
              <a:t>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بَجَعَةٌ     ،     حَمامَةٌ     ،    نِسْرٌ     ،  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أسَدٌ   </a:t>
            </a:r>
          </a:p>
          <a:p>
            <a:pPr marL="292100" lvl="0" indent="-292100" algn="r" rtl="1">
              <a:buClr>
                <a:srgbClr val="72A376"/>
              </a:buClr>
              <a:buSzPct val="70000"/>
              <a:buFont typeface="Wingdings 2"/>
              <a:buChar char=""/>
            </a:pPr>
            <a:endParaRPr lang="ar-AE" sz="4000" dirty="0">
              <a:solidFill>
                <a:srgbClr val="E8B7B7">
                  <a:lumMod val="25000"/>
                </a:srgbClr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 algn="r" rtl="1">
              <a:buClr>
                <a:srgbClr val="72A376"/>
              </a:buClr>
              <a:buSzPct val="70000"/>
            </a:pPr>
            <a:r>
              <a:rPr lang="ar-JO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بُحَيْرَةٌ    ،     نَهْرٌ        ،   تُفاحَةٌ     ،      بَحرٌ     </a:t>
            </a:r>
          </a:p>
          <a:p>
            <a:pPr marL="292100" lvl="0" indent="-292100" algn="r" rtl="1">
              <a:buClr>
                <a:srgbClr val="72A376"/>
              </a:buClr>
              <a:buSzPct val="70000"/>
              <a:buFont typeface="Wingdings 2"/>
              <a:buChar char=""/>
            </a:pPr>
            <a:endParaRPr lang="ar-AE" sz="40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 algn="r" rtl="1">
              <a:buClr>
                <a:srgbClr val="72A376"/>
              </a:buClr>
              <a:buSzPct val="70000"/>
            </a:pPr>
            <a:r>
              <a:rPr lang="ar-JO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أُمْنِيَةٌ     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،  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فَجْأَةً       ،   عَجوزٌ     ،     حارِسٌ </a:t>
            </a:r>
          </a:p>
          <a:p>
            <a:pPr marL="292100" lvl="0" indent="-292100" algn="r" rtl="1">
              <a:buClr>
                <a:srgbClr val="72A376"/>
              </a:buClr>
              <a:buSzPct val="70000"/>
              <a:buFont typeface="Wingdings 2"/>
              <a:buChar char=""/>
            </a:pPr>
            <a:endParaRPr lang="ar-AE" sz="4000" b="1" dirty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endParaRPr>
          </a:p>
          <a:p>
            <a:pPr lvl="0" algn="r" rtl="1">
              <a:buClr>
                <a:srgbClr val="72A376"/>
              </a:buClr>
              <a:buSzPct val="70000"/>
            </a:pPr>
            <a:r>
              <a:rPr lang="ar-JO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تَصْرُخُ   ، 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تَجْلِسُ      ،   </a:t>
            </a:r>
            <a:r>
              <a:rPr lang="ar-AE" sz="4000" b="1" dirty="0" smtClean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   تَقولُ       </a:t>
            </a:r>
            <a:r>
              <a:rPr lang="ar-AE" sz="4000" b="1" dirty="0">
                <a:solidFill>
                  <a:srgbClr val="FF0000"/>
                </a:solidFill>
                <a:latin typeface="Traditional Arabic" pitchFamily="18" charset="-78"/>
                <a:cs typeface="Traditional Arabic" pitchFamily="18" charset="-78"/>
              </a:rPr>
              <a:t>،     يَخْتَفي  </a:t>
            </a:r>
          </a:p>
        </p:txBody>
      </p:sp>
      <p:sp>
        <p:nvSpPr>
          <p:cNvPr id="2" name="חץ ימינה 1">
            <a:hlinkClick r:id="rId3" action="ppaction://hlinksldjump"/>
          </p:cNvPr>
          <p:cNvSpPr/>
          <p:nvPr/>
        </p:nvSpPr>
        <p:spPr>
          <a:xfrm flipH="1">
            <a:off x="415593" y="6190909"/>
            <a:ext cx="71318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 advTm="2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ar-AE" sz="3200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صِل بينَ العمود الاوَّل والعمود الثّاني:</a:t>
            </a:r>
            <a:r>
              <a:rPr lang="ar-JO" sz="3200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/>
            </a:r>
            <a:br>
              <a:rPr lang="ar-JO" sz="3200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</a:br>
            <a:endParaRPr lang="he-IL" sz="3200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JO" sz="36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ar-AE" sz="3600" dirty="0" smtClean="0">
                <a:solidFill>
                  <a:schemeClr val="accent6">
                    <a:lumMod val="50000"/>
                  </a:schemeClr>
                </a:solidFill>
              </a:rPr>
              <a:t>- ظَهَرَ الرجل الْعَجوز مِنْ               تُّفاحَةً حَمْراء وَأكَلَتْها </a:t>
            </a:r>
          </a:p>
          <a:p>
            <a:pPr marL="0" indent="0">
              <a:buNone/>
            </a:pPr>
            <a:endParaRPr lang="ar-JO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ar-AE" sz="3600" dirty="0" smtClean="0">
                <a:solidFill>
                  <a:schemeClr val="accent6">
                    <a:lumMod val="50000"/>
                  </a:schemeClr>
                </a:solidFill>
              </a:rPr>
              <a:t>2- أَكَلَتْ دينا التُّفاحَة فَتَحَوَّلَتْ            اُمِّها تَجْلِسُ بِقُرْبِها </a:t>
            </a:r>
          </a:p>
          <a:p>
            <a:endParaRPr lang="ar-AE" sz="3600" dirty="0" smtClean="0">
              <a:ln>
                <a:solidFill>
                  <a:sysClr val="windowText" lastClr="000000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ar-JO" sz="36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ar-AE" sz="3600" dirty="0" smtClean="0">
                <a:solidFill>
                  <a:schemeClr val="accent6">
                    <a:lumMod val="50000"/>
                  </a:schemeClr>
                </a:solidFill>
              </a:rPr>
              <a:t>-أَخَذَتْ دينا مِنَ حارِس الْبُحَيْرة         داخِلِ الْبُحَيْرَةِ </a:t>
            </a:r>
          </a:p>
          <a:p>
            <a:endParaRPr lang="ar-AE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ar-JO" sz="3600" dirty="0" smtClean="0">
                <a:solidFill>
                  <a:schemeClr val="accent6">
                    <a:lumMod val="50000"/>
                  </a:schemeClr>
                </a:solidFill>
              </a:rPr>
              <a:t> 4</a:t>
            </a:r>
            <a:r>
              <a:rPr lang="ar-AE" sz="3600" dirty="0" smtClean="0">
                <a:solidFill>
                  <a:schemeClr val="accent6">
                    <a:lumMod val="50000"/>
                  </a:schemeClr>
                </a:solidFill>
              </a:rPr>
              <a:t>- فَتَحَتْ دينا عَيْنَيْها فَوَجَدَتْ          إلى بَجَعَةٍ بَيْضاء جَميلَةٍ </a:t>
            </a:r>
          </a:p>
          <a:p>
            <a:endParaRPr lang="ar-AE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ar-AE" sz="3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AE" sz="3600" b="1" dirty="0" smtClean="0">
                <a:solidFill>
                  <a:schemeClr val="accent6">
                    <a:lumMod val="50000"/>
                  </a:schemeClr>
                </a:solidFill>
              </a:rPr>
              <a:t>                     </a:t>
            </a:r>
            <a:endParaRPr lang="he-IL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82" name="Picture 10" descr="C:\Users\windows 7\Desktop\التفاحة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941168"/>
            <a:ext cx="2952328" cy="1700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5" name="מחבר חץ ישר 4"/>
          <p:cNvCxnSpPr/>
          <p:nvPr/>
        </p:nvCxnSpPr>
        <p:spPr>
          <a:xfrm flipH="1">
            <a:off x="3347864" y="1484784"/>
            <a:ext cx="1728192" cy="1944216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מחבר חץ ישר 7"/>
          <p:cNvCxnSpPr/>
          <p:nvPr/>
        </p:nvCxnSpPr>
        <p:spPr>
          <a:xfrm flipH="1" flipV="1">
            <a:off x="3347864" y="2496806"/>
            <a:ext cx="1448544" cy="2084322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מחבר חץ ישר 8"/>
          <p:cNvCxnSpPr/>
          <p:nvPr/>
        </p:nvCxnSpPr>
        <p:spPr>
          <a:xfrm flipH="1">
            <a:off x="3635896" y="2456892"/>
            <a:ext cx="1296144" cy="2124236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מחבר חץ ישר 9"/>
          <p:cNvCxnSpPr/>
          <p:nvPr/>
        </p:nvCxnSpPr>
        <p:spPr>
          <a:xfrm flipH="1" flipV="1">
            <a:off x="3347864" y="1268761"/>
            <a:ext cx="1296144" cy="2016223"/>
          </a:xfrm>
          <a:prstGeom prst="straightConnector1">
            <a:avLst/>
          </a:prstGeom>
          <a:ln w="57150">
            <a:solidFill>
              <a:srgbClr val="D816B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חץ ימינה 3">
            <a:hlinkClick r:id="rId3" action="ppaction://hlinksldjump"/>
          </p:cNvPr>
          <p:cNvSpPr/>
          <p:nvPr/>
        </p:nvSpPr>
        <p:spPr>
          <a:xfrm flipH="1">
            <a:off x="251520" y="6245716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רחבה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3126</TotalTime>
  <Words>578</Words>
  <Application>Microsoft Office PowerPoint</Application>
  <PresentationFormat>‫הצגה על המסך (4:3)</PresentationFormat>
  <Paragraphs>149</Paragraphs>
  <Slides>18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18</vt:i4>
      </vt:variant>
    </vt:vector>
  </HeadingPairs>
  <TitlesOfParts>
    <vt:vector size="19" baseType="lpstr">
      <vt:lpstr>Default Theme</vt:lpstr>
      <vt:lpstr>מצגת של PowerPoint</vt:lpstr>
      <vt:lpstr>ما هُوَ ٱلحوار ٱلذي دار بين ٱلْبِنت  وَٱلرَّجل ٱلْعَجوز ؟</vt:lpstr>
      <vt:lpstr>  </vt:lpstr>
      <vt:lpstr>מצגת של PowerPoint</vt:lpstr>
      <vt:lpstr>מצגת של PowerPoint</vt:lpstr>
      <vt:lpstr>احِطْ بدائِرة الإجابة الصَّحيحة: ماذا تَمَنَّتْ دينا أنْ تَكون ؟ </vt:lpstr>
      <vt:lpstr>ضع دائرة حول الاجابة الصّحيحة: </vt:lpstr>
      <vt:lpstr>מצגת של PowerPoint</vt:lpstr>
      <vt:lpstr>صِل بينَ العمود الاوَّل والعمود الثّاني: </vt:lpstr>
      <vt:lpstr>     أُنْظرْ إلى الصّورة جَيِّداً وعبِّر عنها بِخَمْسِ جُمَلٍ:  _____________________________________________________________________________________  _____________________________________________________________________________________  _____________________________________________________________________________________   _____________________________________________________________________________________  _____________________________________________________________________________________  </vt:lpstr>
      <vt:lpstr>מצגת של PowerPoint</vt:lpstr>
      <vt:lpstr>מצגת של PowerPoint</vt:lpstr>
      <vt:lpstr>מצגת של PowerPoint</vt:lpstr>
      <vt:lpstr>מצגת של PowerPoint</vt:lpstr>
      <vt:lpstr>التُّفاحة السِّحرِيَّة</vt:lpstr>
      <vt:lpstr>                     البجعة</vt:lpstr>
      <vt:lpstr>بحيرة البجع</vt:lpstr>
      <vt:lpstr>طير بجع يسبح في بحيرة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اَلتُّفاحَةُ السِّحْرِيَّةُ</dc:title>
  <dc:creator>windows 7</dc:creator>
  <cp:lastModifiedBy>HP</cp:lastModifiedBy>
  <cp:revision>271</cp:revision>
  <dcterms:created xsi:type="dcterms:W3CDTF">2010-12-07T21:35:09Z</dcterms:created>
  <dcterms:modified xsi:type="dcterms:W3CDTF">2013-01-30T06:32:34Z</dcterms:modified>
</cp:coreProperties>
</file>