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8"/>
  </p:notesMasterIdLst>
  <p:sldIdLst>
    <p:sldId id="264" r:id="rId2"/>
    <p:sldId id="260" r:id="rId3"/>
    <p:sldId id="258" r:id="rId4"/>
    <p:sldId id="257" r:id="rId5"/>
    <p:sldId id="262" r:id="rId6"/>
    <p:sldId id="266" r:id="rId7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83" d="100"/>
          <a:sy n="83" d="100"/>
        </p:scale>
        <p:origin x="6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8E42EF3-1900-4BD8-9347-2C4F9D735C54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1F3BB68-31AB-4EF6-8853-A171DD3AEA4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34202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sz="1400" dirty="0"/>
              <a:t>כעת נבדוק עד כמה חזקים הרגשות שלנו. אנא סמנו באצבעות ידיכם בין 1-10 עד כמה חזק אתם מרגישים את הרגש שלכם?</a:t>
            </a:r>
            <a:endParaRPr lang="en-US" sz="1400" dirty="0"/>
          </a:p>
          <a:p>
            <a:r>
              <a:rPr lang="he-IL" sz="1400" dirty="0"/>
              <a:t>10 – חזק מאוד   1 – לא משפיעים עלי כלל, ובתווך – כל הדרגות</a:t>
            </a:r>
            <a:endParaRPr lang="en-US" sz="1400" dirty="0"/>
          </a:p>
          <a:p>
            <a:r>
              <a:rPr lang="he-IL" sz="1400" dirty="0"/>
              <a:t>האם אתם יכולים לזהות את המחשבות שעוברות לכם בראש? למשל – 'מה יהיה?' </a:t>
            </a:r>
            <a:r>
              <a:rPr lang="he-IL" sz="1400" dirty="0" err="1"/>
              <a:t>ז'ה</a:t>
            </a:r>
            <a:r>
              <a:rPr lang="he-IL" sz="1400" dirty="0"/>
              <a:t> לא ייגמר'...'ייקח מלא זמן עד שאפגוש את החברים'.. 'כולם מעצבנים אותי'..</a:t>
            </a:r>
            <a:endParaRPr lang="en-US" sz="1400" dirty="0"/>
          </a:p>
          <a:p>
            <a:r>
              <a:rPr lang="he-IL" sz="1400" dirty="0"/>
              <a:t>כיצד המחשבות משפיעות עלינו? מה הן גורמות לנו לעשות? אולי להתפוצץ? לצעוק או להעליב? לפעמים דווקא בא לנו להסתגר באיזו פינה בבית....וזה יכול להשתנות מרגע לרגע....</a:t>
            </a:r>
            <a:endParaRPr lang="en-US" sz="1400" dirty="0"/>
          </a:p>
          <a:p>
            <a:endParaRPr lang="he-IL" sz="1400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005A40C-A896-4469-9028-29D804329133}" type="slidenum">
              <a:rPr lang="he-IL" smtClean="0"/>
              <a:pPr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9135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52562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6415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7153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89694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987863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6421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20893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3084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31862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767801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423191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ערוך סגנונות טקסט של תבנית בסיס</a:t>
            </a:r>
          </a:p>
          <a:p>
            <a:pPr lvl="1"/>
            <a:r>
              <a:rPr lang="he-IL"/>
              <a:t>רמה שניה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68F5AF-491A-481B-878B-B9F0332EBC09}" type="datetimeFigureOut">
              <a:rPr lang="he-IL" smtClean="0"/>
              <a:t>ו'/שבט/תשפ"א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3B9BF-B685-4B7C-82EA-BD8BC9C34B14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69409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resource/9599368/untitled3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4" descr="תמונה שמכילה טקסט, איש, שימוש, שולחן&#10;&#10;התיאור נוצר באופן אוטומטי">
            <a:extLst>
              <a:ext uri="{FF2B5EF4-FFF2-40B4-BE49-F238E27FC236}">
                <a16:creationId xmlns:a16="http://schemas.microsoft.com/office/drawing/2014/main" id="{6C3D1C0B-10C2-1140-9ED1-52579BADB50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157" b="1"/>
          <a:stretch/>
        </p:blipFill>
        <p:spPr>
          <a:xfrm>
            <a:off x="199237" y="-306257"/>
            <a:ext cx="12159717" cy="6857990"/>
          </a:xfrm>
          <a:prstGeom prst="rect">
            <a:avLst/>
          </a:prstGeom>
        </p:spPr>
      </p:pic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360197" y="3797892"/>
            <a:ext cx="4023360" cy="320413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نلتقي بالمهارات الحياتية </a:t>
            </a:r>
            <a:r>
              <a:rPr lang="he-IL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/>
            </a:r>
            <a:br>
              <a:rPr lang="he-IL" sz="4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</a:br>
            <a:r>
              <a:rPr lang="en-US" sz="4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/>
            </a:r>
            <a:br>
              <a:rPr lang="en-US" sz="4400" b="1" dirty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/>
            </a:r>
            <a:br>
              <a:rPr lang="en-US" sz="4400" b="1" dirty="0"/>
            </a:br>
            <a:r>
              <a:rPr lang="en-US" sz="4400" b="1" dirty="0"/>
              <a:t/>
            </a:r>
            <a:br>
              <a:rPr lang="en-US" sz="4400" b="1" dirty="0"/>
            </a:b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7273077" y="0"/>
            <a:ext cx="6197600" cy="509370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مرحبًا</a:t>
            </a: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اشتقنا لكم كثيرًا </a:t>
            </a: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نأمل أنكم بخير </a:t>
            </a:r>
          </a:p>
          <a:p>
            <a:pPr algn="ctr">
              <a:spcAft>
                <a:spcPts val="600"/>
              </a:spcAft>
            </a:pPr>
            <a:r>
              <a:rPr lang="ar-JO" sz="4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ssistant ExtraBold" panose="00000900000000000000" pitchFamily="2" charset="-79"/>
                <a:ea typeface="Amatic SC"/>
                <a:sym typeface="Amatic SC"/>
              </a:rPr>
              <a:t>صحةٌ وعافية </a:t>
            </a: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endParaRPr lang="he-IL" sz="4400" b="1" dirty="0">
              <a:solidFill>
                <a:schemeClr val="accent2">
                  <a:lumMod val="40000"/>
                  <a:lumOff val="60000"/>
                </a:schemeClr>
              </a:solidFill>
              <a:latin typeface="Assistant ExtraBold" panose="00000900000000000000" pitchFamily="2" charset="-79"/>
              <a:ea typeface="Amatic SC"/>
              <a:sym typeface="Amatic SC"/>
            </a:endParaRPr>
          </a:p>
          <a:p>
            <a:pPr algn="ctr">
              <a:spcAft>
                <a:spcPts val="600"/>
              </a:spcAft>
            </a:pPr>
            <a:r>
              <a:rPr lang="he-IL" sz="4400" b="1" dirty="0">
                <a:latin typeface="Assistant ExtraBold" panose="00000900000000000000" pitchFamily="2" charset="-79"/>
                <a:ea typeface="Amatic SC"/>
                <a:sym typeface="Amatic SC"/>
              </a:rPr>
              <a:t> </a:t>
            </a:r>
            <a:r>
              <a:rPr lang="he-IL" sz="2400" b="1" dirty="0">
                <a:latin typeface="Assistant ExtraBold" panose="00000900000000000000" pitchFamily="2" charset="-79"/>
                <a:ea typeface="Amatic SC"/>
              </a:rPr>
              <a:t/>
            </a:r>
            <a:br>
              <a:rPr lang="he-IL" sz="2400" b="1" dirty="0">
                <a:latin typeface="Assistant ExtraBold" panose="00000900000000000000" pitchFamily="2" charset="-79"/>
                <a:ea typeface="Amatic SC"/>
              </a:rPr>
            </a:br>
            <a:endParaRPr lang="he-IL" sz="3600" b="1" dirty="0">
              <a:latin typeface="Assistant ExtraBold" panose="00000900000000000000" pitchFamily="2" charset="-79"/>
              <a:ea typeface="Amatic SC"/>
            </a:endParaRPr>
          </a:p>
        </p:txBody>
      </p:sp>
    </p:spTree>
    <p:extLst>
      <p:ext uri="{BB962C8B-B14F-4D97-AF65-F5344CB8AC3E}">
        <p14:creationId xmlns:p14="http://schemas.microsoft.com/office/powerpoint/2010/main" val="2998422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-1088830" y="-1664229"/>
            <a:ext cx="10515600" cy="2852737"/>
          </a:xfrm>
        </p:spPr>
        <p:txBody>
          <a:bodyPr/>
          <a:lstStyle/>
          <a:p>
            <a:r>
              <a:rPr lang="ar-JO" b="1" dirty="0">
                <a:solidFill>
                  <a:srgbClr val="C00000"/>
                </a:solidFill>
              </a:rPr>
              <a:t>أسئلة للنقاش </a:t>
            </a:r>
            <a:endParaRPr lang="he-IL" b="1" dirty="0">
              <a:solidFill>
                <a:srgbClr val="C00000"/>
              </a:solidFill>
            </a:endParaRP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00250" y="1188508"/>
            <a:ext cx="11676009" cy="4500903"/>
          </a:xfrm>
        </p:spPr>
        <p:txBody>
          <a:bodyPr>
            <a:normAutofit/>
          </a:bodyPr>
          <a:lstStyle/>
          <a:p>
            <a:pPr marL="571500" indent="-571500">
              <a:buFont typeface="Wingdings" panose="05000000000000000000" pitchFamily="2" charset="2"/>
              <a:buChar char="v"/>
            </a:pPr>
            <a:r>
              <a:rPr lang="ar-JO" sz="4000" dirty="0"/>
              <a:t> </a:t>
            </a:r>
            <a:r>
              <a:rPr lang="ar-JO" sz="4000" dirty="0">
                <a:solidFill>
                  <a:schemeClr val="tx1"/>
                </a:solidFill>
              </a:rPr>
              <a:t>ما هي المشاعر التي تراودني خلال فترة الإغلاق ؟</a:t>
            </a:r>
            <a:endParaRPr lang="ar-SA" sz="4000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ar-JO" sz="4000" dirty="0">
                <a:solidFill>
                  <a:schemeClr val="tx1"/>
                </a:solidFill>
              </a:rPr>
              <a:t> كيف تؤثر هذه المشاعر على سلوكي وأفكاري  بالفترة الأخيرة ؟</a:t>
            </a:r>
            <a:endParaRPr lang="ar-SA" sz="4000" dirty="0">
              <a:solidFill>
                <a:schemeClr val="tx1"/>
              </a:solidFill>
            </a:endParaRPr>
          </a:p>
          <a:p>
            <a:pPr marL="571500" indent="-571500">
              <a:buFont typeface="Wingdings" panose="05000000000000000000" pitchFamily="2" charset="2"/>
              <a:buChar char="v"/>
            </a:pPr>
            <a:r>
              <a:rPr lang="ar-SA" sz="4000" dirty="0">
                <a:solidFill>
                  <a:schemeClr val="tx1"/>
                </a:solidFill>
              </a:rPr>
              <a:t> </a:t>
            </a:r>
            <a:r>
              <a:rPr lang="ar-JO" sz="4000" dirty="0">
                <a:solidFill>
                  <a:schemeClr val="tx1"/>
                </a:solidFill>
              </a:rPr>
              <a:t>كيف أواجه هذه الضغوطات  ؟ </a:t>
            </a:r>
            <a:endParaRPr lang="ar-SA" sz="4000" dirty="0">
              <a:solidFill>
                <a:schemeClr val="tx1"/>
              </a:solidFill>
            </a:endParaRPr>
          </a:p>
          <a:p>
            <a:endParaRPr lang="ar-SA" sz="4000" dirty="0">
              <a:solidFill>
                <a:schemeClr val="tx1"/>
              </a:solidFill>
            </a:endParaRPr>
          </a:p>
          <a:p>
            <a:pPr algn="ctr"/>
            <a:r>
              <a:rPr lang="ar-JO" sz="4000" dirty="0">
                <a:solidFill>
                  <a:schemeClr val="tx1"/>
                </a:solidFill>
              </a:rPr>
              <a:t>(الإصغاء لمشاعر الطلاب واحتياجاتهم، بث الأمل والطمأنينة في نفوسهم). </a:t>
            </a:r>
          </a:p>
          <a:p>
            <a:endParaRPr lang="ar-JO" sz="4000" dirty="0">
              <a:solidFill>
                <a:schemeClr val="tx1"/>
              </a:solidFill>
            </a:endParaRPr>
          </a:p>
          <a:p>
            <a:endParaRPr lang="ar-JO" sz="4000" dirty="0">
              <a:solidFill>
                <a:srgbClr val="FFFF00"/>
              </a:solidFill>
            </a:endParaRPr>
          </a:p>
          <a:p>
            <a:endParaRPr lang="ar-JO" sz="4000" dirty="0">
              <a:solidFill>
                <a:srgbClr val="FFFF00"/>
              </a:solidFill>
            </a:endParaRPr>
          </a:p>
          <a:p>
            <a:endParaRPr lang="he-IL" sz="4000" dirty="0">
              <a:solidFill>
                <a:srgbClr val="FFFF00"/>
              </a:solidFill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539C1C48-F029-4354-9A04-0B7FE41E8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264" y="4550569"/>
            <a:ext cx="6563032" cy="182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637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880836" y="-791936"/>
            <a:ext cx="7887607" cy="1583871"/>
          </a:xfrm>
        </p:spPr>
        <p:txBody>
          <a:bodyPr>
            <a:normAutofit/>
          </a:bodyPr>
          <a:lstStyle/>
          <a:p>
            <a:r>
              <a:rPr lang="ar-JO" sz="6600" dirty="0"/>
              <a:t>شعورٌ ينتابني اليوم ......</a:t>
            </a:r>
            <a:endParaRPr lang="he-IL" sz="6600" dirty="0"/>
          </a:p>
        </p:txBody>
      </p:sp>
      <p:pic>
        <p:nvPicPr>
          <p:cNvPr id="4" name="תמונה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837" y="1180407"/>
            <a:ext cx="10364918" cy="5447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89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/>
          </p:cNvPicPr>
          <p:nvPr/>
        </p:nvPicPr>
        <p:blipFill>
          <a:blip r:embed="rId3" cstate="print"/>
          <a:srcRect l="4594" t="2189" b="3408"/>
          <a:stretch>
            <a:fillRect/>
          </a:stretch>
        </p:blipFill>
        <p:spPr>
          <a:xfrm>
            <a:off x="9902970" y="5608462"/>
            <a:ext cx="1837841" cy="1127479"/>
          </a:xfrm>
          <a:prstGeom prst="rect">
            <a:avLst/>
          </a:prstGeom>
        </p:spPr>
      </p:pic>
      <p:cxnSp>
        <p:nvCxnSpPr>
          <p:cNvPr id="9" name="מחבר ישר 8"/>
          <p:cNvCxnSpPr/>
          <p:nvPr/>
        </p:nvCxnSpPr>
        <p:spPr>
          <a:xfrm flipH="1">
            <a:off x="1199456" y="548680"/>
            <a:ext cx="12192000" cy="0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מחבר ישר 11"/>
          <p:cNvCxnSpPr/>
          <p:nvPr/>
        </p:nvCxnSpPr>
        <p:spPr>
          <a:xfrm flipH="1">
            <a:off x="1523319" y="3378696"/>
            <a:ext cx="9025003" cy="0"/>
          </a:xfrm>
          <a:prstGeom prst="line">
            <a:avLst/>
          </a:prstGeom>
          <a:ln w="66675" cmpd="sng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91477" y="3500559"/>
            <a:ext cx="9217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Tahoma" pitchFamily="34" charset="0"/>
                <a:ea typeface="Tahoma" pitchFamily="34" charset="0"/>
                <a:cs typeface="Tahoma" pitchFamily="34" charset="0"/>
              </a:rPr>
              <a:t>1      2     3     4     5     6     7     8     9     10</a:t>
            </a:r>
            <a:endParaRPr lang="es-AR" sz="32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7" name="Picture 2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1" y="1"/>
            <a:ext cx="1232140" cy="1232140"/>
          </a:xfrm>
          <a:prstGeom prst="rect">
            <a:avLst/>
          </a:prstGeom>
        </p:spPr>
      </p:pic>
      <p:sp>
        <p:nvSpPr>
          <p:cNvPr id="2" name="מלבן 1"/>
          <p:cNvSpPr/>
          <p:nvPr/>
        </p:nvSpPr>
        <p:spPr>
          <a:xfrm>
            <a:off x="2958497" y="666561"/>
            <a:ext cx="73728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JO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قَيِّموا مشاعركم على سلم المشاعر من 1-10 </a:t>
            </a:r>
          </a:p>
          <a:p>
            <a:pPr algn="ctr"/>
            <a:r>
              <a:rPr lang="ar-JO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10 –شعور قوي ، 1-  لا تأثير لمشاعري علي بالمرة </a:t>
            </a:r>
            <a:endParaRPr lang="es-AR" sz="24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מלבן 3"/>
          <p:cNvSpPr/>
          <p:nvPr/>
        </p:nvSpPr>
        <p:spPr>
          <a:xfrm>
            <a:off x="-1447257" y="2184860"/>
            <a:ext cx="96384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JO" sz="2800" b="1" dirty="0">
                <a:solidFill>
                  <a:schemeClr val="accent5"/>
                </a:solidFill>
              </a:rPr>
              <a:t>ما الذي يجعلني أكثر سعادة ؟</a:t>
            </a:r>
            <a:endParaRPr lang="en-US" sz="28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87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2587606" y="3287877"/>
            <a:ext cx="7519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hlinkClick r:id="rId2"/>
              </a:rPr>
              <a:t>https://wordwall.net/resource/9599368/untitled3</a:t>
            </a:r>
            <a:endParaRPr lang="he-IL" sz="2800" dirty="0"/>
          </a:p>
        </p:txBody>
      </p:sp>
      <p:sp>
        <p:nvSpPr>
          <p:cNvPr id="3" name="מלבן 2"/>
          <p:cNvSpPr/>
          <p:nvPr/>
        </p:nvSpPr>
        <p:spPr>
          <a:xfrm>
            <a:off x="1697788" y="776472"/>
            <a:ext cx="875271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JO" sz="4000" b="1" dirty="0"/>
              <a:t>هيا نلعب معا ونشارك بما حدث معنا خلال </a:t>
            </a:r>
            <a:r>
              <a:rPr lang="ar-JO" sz="4000" b="1" dirty="0" err="1"/>
              <a:t>الكورونا</a:t>
            </a:r>
            <a:r>
              <a:rPr lang="ar-JO" sz="4000" b="1" dirty="0"/>
              <a:t>  </a:t>
            </a:r>
            <a:endParaRPr lang="he-IL" sz="4000" b="1" dirty="0"/>
          </a:p>
        </p:txBody>
      </p:sp>
    </p:spTree>
    <p:extLst>
      <p:ext uri="{BB962C8B-B14F-4D97-AF65-F5344CB8AC3E}">
        <p14:creationId xmlns:p14="http://schemas.microsoft.com/office/powerpoint/2010/main" val="372035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35908" y="-1621269"/>
            <a:ext cx="10515600" cy="2852737"/>
          </a:xfrm>
        </p:spPr>
        <p:txBody>
          <a:bodyPr/>
          <a:lstStyle/>
          <a:p>
            <a:pPr algn="ctr"/>
            <a:r>
              <a:rPr lang="ar-JO" dirty="0"/>
              <a:t>عند الضغوطات نقول لأنفسنا (توصيات )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" y="1231469"/>
            <a:ext cx="11916228" cy="5626532"/>
          </a:xfrm>
          <a:solidFill>
            <a:schemeClr val="bg2"/>
          </a:solidFill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ردود الفعل عند الأزمات والضغوطات هي طبيعية وشرعية ( نشعر بالقلق والخوف).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لكل واحد منا طرق خاصة به لمواجهة الضغوطات والمخاوف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الأطر الداعمة للطالب ( مستشار، مربي، </a:t>
            </a:r>
            <a:r>
              <a:rPr lang="ar-SA" sz="3600" dirty="0">
                <a:solidFill>
                  <a:schemeClr val="tx1"/>
                </a:solidFill>
              </a:rPr>
              <a:t>م</a:t>
            </a:r>
            <a:r>
              <a:rPr lang="ar-JO" sz="3600" dirty="0">
                <a:solidFill>
                  <a:schemeClr val="tx1"/>
                </a:solidFill>
              </a:rPr>
              <a:t>علم، صديق، مدير، الاهل  ) تساعد بمواجهة الأزمات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مقبول جدًا وشرعي أن نطلب المساعدة من الاخرين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الوعي لقدراتنا وقوانا تساعدنا في المواجهة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الازمات هي جزء من الحياة والواقع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الأزمات تساعدنا بتطوير مهارات شخصية 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علينا تنظيم وقتنا واستغلال وقت الفراغ قدر الإمكان 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ar-JO" sz="3600" dirty="0">
                <a:solidFill>
                  <a:schemeClr val="tx1"/>
                </a:solidFill>
              </a:rPr>
              <a:t>علينا متابعة التواصل مع المعلمين والاهتمام بإتمام المهمات التعليمية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ar-JO" sz="3200" dirty="0">
              <a:solidFill>
                <a:schemeClr val="tx1"/>
              </a:solidFill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ar-JO" sz="3600" b="1" dirty="0">
              <a:solidFill>
                <a:srgbClr val="FF0000"/>
              </a:solidFill>
            </a:endParaRPr>
          </a:p>
          <a:p>
            <a:pPr algn="ctr"/>
            <a:r>
              <a:rPr lang="ar-JO" sz="3600" b="1" dirty="0">
                <a:solidFill>
                  <a:srgbClr val="FF0000"/>
                </a:solidFill>
              </a:rPr>
              <a:t>حتمُا ستزول هذه الأزمات </a:t>
            </a:r>
          </a:p>
        </p:txBody>
      </p:sp>
    </p:spTree>
    <p:extLst>
      <p:ext uri="{BB962C8B-B14F-4D97-AF65-F5344CB8AC3E}">
        <p14:creationId xmlns:p14="http://schemas.microsoft.com/office/powerpoint/2010/main" val="2380161828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309</Words>
  <Application>Microsoft Office PowerPoint</Application>
  <PresentationFormat>מסך רחב</PresentationFormat>
  <Paragraphs>40</Paragraphs>
  <Slides>6</Slides>
  <Notes>1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8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6</vt:i4>
      </vt:variant>
    </vt:vector>
  </HeadingPairs>
  <TitlesOfParts>
    <vt:vector size="15" baseType="lpstr">
      <vt:lpstr>Amatic SC</vt:lpstr>
      <vt:lpstr>Arial</vt:lpstr>
      <vt:lpstr>Assistant ExtraBold</vt:lpstr>
      <vt:lpstr>Calibri</vt:lpstr>
      <vt:lpstr>Calibri Light</vt:lpstr>
      <vt:lpstr>Tahoma</vt:lpstr>
      <vt:lpstr>Times New Roman</vt:lpstr>
      <vt:lpstr>Wingdings</vt:lpstr>
      <vt:lpstr>ערכת נושא Office</vt:lpstr>
      <vt:lpstr>نلتقي بالمهارات الحياتية      </vt:lpstr>
      <vt:lpstr>أسئلة للنقاش </vt:lpstr>
      <vt:lpstr>شعورٌ ينتابني اليوم ......</vt:lpstr>
      <vt:lpstr>מצגת של PowerPoint‏</vt:lpstr>
      <vt:lpstr>מצגת של PowerPoint‏</vt:lpstr>
      <vt:lpstr>عند الضغوطات نقول لأنفسنا (توصيات 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‏‏משתמש Windows</dc:creator>
  <cp:lastModifiedBy>User</cp:lastModifiedBy>
  <cp:revision>5</cp:revision>
  <dcterms:created xsi:type="dcterms:W3CDTF">2021-01-18T14:31:25Z</dcterms:created>
  <dcterms:modified xsi:type="dcterms:W3CDTF">2021-01-19T05:43:21Z</dcterms:modified>
</cp:coreProperties>
</file>