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8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95" r:id="rId3"/>
    <p:sldId id="261" r:id="rId4"/>
    <p:sldId id="262" r:id="rId5"/>
    <p:sldId id="263" r:id="rId6"/>
    <p:sldId id="293" r:id="rId7"/>
    <p:sldId id="264" r:id="rId8"/>
  </p:sldIdLst>
  <p:sldSz cx="9144000" cy="6858000" type="screen4x3"/>
  <p:notesSz cx="6858000" cy="9144000"/>
  <p:defaultTextStyle>
    <a:defPPr>
      <a:defRPr lang="fr-C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9933FF"/>
    <a:srgbClr val="6666FF"/>
    <a:srgbClr val="00CC00"/>
    <a:srgbClr val="FFFFCC"/>
    <a:srgbClr val="9900CC"/>
    <a:srgbClr val="0000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68" autoAdjust="0"/>
    <p:restoredTop sz="94670" autoAdjust="0"/>
  </p:normalViewPr>
  <p:slideViewPr>
    <p:cSldViewPr>
      <p:cViewPr varScale="1">
        <p:scale>
          <a:sx n="74" d="100"/>
          <a:sy n="74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212F4770-299C-400F-B1EE-6ECA7A1512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fr-CA" noProof="0" smtClean="0"/>
          </a:p>
          <a:p>
            <a:pPr lvl="1"/>
            <a:r>
              <a:rPr lang="ar-SA" noProof="0" smtClean="0"/>
              <a:t>المستوى الثاني</a:t>
            </a:r>
            <a:endParaRPr lang="fr-CA" noProof="0" smtClean="0"/>
          </a:p>
          <a:p>
            <a:pPr lvl="2"/>
            <a:r>
              <a:rPr lang="ar-SA" noProof="0" smtClean="0"/>
              <a:t>المستوى الثالث</a:t>
            </a:r>
            <a:endParaRPr lang="fr-CA" noProof="0" smtClean="0"/>
          </a:p>
          <a:p>
            <a:pPr lvl="3"/>
            <a:r>
              <a:rPr lang="ar-SA" noProof="0" smtClean="0"/>
              <a:t>المستوى الرابع</a:t>
            </a:r>
            <a:endParaRPr lang="fr-CA" noProof="0" smtClean="0"/>
          </a:p>
          <a:p>
            <a:pPr lvl="4"/>
            <a:r>
              <a:rPr lang="ar-SA" noProof="0" smtClean="0"/>
              <a:t>المستوى الخامس</a:t>
            </a:r>
            <a:endParaRPr lang="fr-CA" noProof="0" smtClean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59E4F151-BB7B-4BF0-BE18-1A4374A6355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رابط مستقيم 9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4F9C61-B485-4169-A313-9F66BC7C4EDD}" type="slidenum">
              <a:rPr lang="ar-SA"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D4712-0F15-4561-A84B-45BFD923EE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C6830CA-519C-4FD9-B09C-0DA3C5722E3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D5B7-33DE-4AA3-AE61-9EBC83C43C5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BC4F5F-DD71-442A-8FB3-DB89009531C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B73A-95DC-4FBA-BE0E-1565EF65D18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0A25C-54D5-4419-86C5-0E081820A9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08D3C-CDE8-4948-A888-EAE96D69F55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0441D-D6C1-46C4-B993-2E2A77B01AB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B00D3-E1B9-4895-8E84-C4A4DFCAA0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مستطيل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en-US" noProof="0" dirty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C5A891-D993-472B-885F-A89F1674EF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fld id="{6783C512-AFEF-4D2D-8D7A-8DD9E05F1E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79" r:id="rId2"/>
    <p:sldLayoutId id="2147483887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8" r:id="rId9"/>
    <p:sldLayoutId id="2147483885" r:id="rId10"/>
    <p:sldLayoutId id="2147483889" r:id="rId11"/>
  </p:sldLayoutIdLst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 build="p"/>
    </p:bld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Arial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Arial" charset="0"/>
        </a:defRPr>
      </a:lvl9pPr>
      <a:extLst/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520700" indent="-228600" algn="r" rtl="1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Arial" charset="0"/>
        </a:defRPr>
      </a:lvl2pPr>
      <a:lvl3pPr marL="758825" indent="-228600" algn="r" rtl="1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004888" indent="-228600" algn="r" rtl="1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Arial" charset="0"/>
        </a:defRPr>
      </a:lvl4pPr>
      <a:lvl5pPr marL="1279525" indent="-228600" algn="r" rtl="1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836712"/>
            <a:ext cx="7239000" cy="303695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Y" sz="11500" i="1" dirty="0" smtClean="0">
                <a:cs typeface="AGA Aladdin Regular" pitchFamily="2" charset="-78"/>
              </a:rPr>
              <a:t>الهمزة </a:t>
            </a:r>
            <a:r>
              <a:rPr lang="ar-SY" sz="11500" i="1" dirty="0">
                <a:cs typeface="AGA Aladdin Regular" pitchFamily="2" charset="-78"/>
              </a:rPr>
              <a:t>المتوسطة</a:t>
            </a:r>
            <a:r>
              <a:rPr lang="fr-CA" sz="11500" dirty="0">
                <a:cs typeface="AGA Aladdin Regular" pitchFamily="2" charset="-78"/>
              </a:rPr>
              <a:t> 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7777162" cy="6196013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SY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تُكتب الهمزة المتوسطة بالنظر إلى حركتها وحركة الحرف الذي </a:t>
            </a:r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قبلها</a:t>
            </a:r>
            <a:r>
              <a:rPr lang="ar-S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</a:t>
            </a:r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فنأخذ حركة الحرف الأقوى، ونكتب الهمزة حسب ما يناسب هذه الحركة</a:t>
            </a:r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.</a:t>
            </a:r>
            <a:endParaRPr lang="ar-SA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ar-SY" b="1" dirty="0"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الكسرة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يناسبها النبرة.   </a:t>
            </a:r>
            <a:r>
              <a:rPr lang="ar-SA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 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الكسرة  النبرة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الضمّة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يناسبها الواو.         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الضمة  الواو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الفتحة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يناسبها الألف.         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الفتحة  الألف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السكون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يناسبها السطر.</a:t>
            </a:r>
            <a:r>
              <a:rPr lang="ar-SA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r>
              <a:rPr lang="ar-SA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 </a:t>
            </a:r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ar-SY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السكون  السطر</a:t>
            </a:r>
            <a:endParaRPr lang="fr-CA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SY" b="1" dirty="0">
                <a:cs typeface="+mn-cs"/>
              </a:rPr>
              <a:t>           </a:t>
            </a:r>
            <a:endParaRPr lang="fr-CA" b="1" dirty="0">
              <a:cs typeface="+mn-cs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Y" sz="6000" dirty="0" smtClean="0">
                <a:cs typeface="DecoType Naskh Variants" pitchFamily="2" charset="-78"/>
              </a:rPr>
              <a:t>كتابة </a:t>
            </a:r>
            <a:r>
              <a:rPr lang="ar-SY" sz="6000" dirty="0">
                <a:cs typeface="DecoType Naskh Variants" pitchFamily="2" charset="-78"/>
              </a:rPr>
              <a:t>الهمزة المتوسطة على </a:t>
            </a:r>
            <a:r>
              <a:rPr lang="ar-SY" sz="6000" dirty="0" smtClean="0">
                <a:cs typeface="DecoType Naskh Variants" pitchFamily="2" charset="-78"/>
              </a:rPr>
              <a:t>الألف</a:t>
            </a:r>
            <a:endParaRPr lang="fr-CA" sz="6000" dirty="0">
              <a:cs typeface="DecoType Naskh Variants" pitchFamily="2" charset="-78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</a:t>
            </a:r>
            <a:r>
              <a:rPr lang="ar-SY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مفتوحة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وكان ما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قبلها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Y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.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                    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{دَأَب،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سَأل،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تَأثّر</a:t>
            </a:r>
            <a:r>
              <a:rPr lang="ar-SA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ar-SA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مفتوحة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وكان ما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قبلها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ساكن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مسْأ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لة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،نشْأ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ة،</a:t>
            </a:r>
            <a:r>
              <a:rPr lang="ar-SY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طمْأ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نَ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}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ساكنة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وكان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ما قبلها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</a:t>
            </a:r>
            <a:r>
              <a:rPr lang="ar-SA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.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{مَأْمون،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وَ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أْ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د</a:t>
            </a:r>
            <a:r>
              <a:rPr lang="ar-SY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مَأْخذ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fr-CA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Y" sz="6000" dirty="0" smtClean="0">
                <a:cs typeface="DecoType Naskh Variants" pitchFamily="2" charset="-78"/>
              </a:rPr>
              <a:t>كتابة </a:t>
            </a:r>
            <a:r>
              <a:rPr lang="ar-SY" sz="6000" dirty="0">
                <a:cs typeface="DecoType Naskh Variants" pitchFamily="2" charset="-78"/>
              </a:rPr>
              <a:t>الهمزة المتوسطة على الواو</a:t>
            </a:r>
            <a:r>
              <a:rPr lang="en-US" sz="6000" dirty="0">
                <a:cs typeface="DecoType Naskh Variants" pitchFamily="2" charset="-78"/>
              </a:rPr>
              <a:t>.</a:t>
            </a:r>
            <a:endParaRPr lang="fr-CA" sz="6000" dirty="0">
              <a:cs typeface="DecoType Naskh Variants" pitchFamily="2" charset="-78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8229600" cy="55165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مضمومة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وكان ما قبلها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{ش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ؤون،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ك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ؤوس</a:t>
            </a:r>
            <a:r>
              <a:rPr lang="ar-SA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}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مضمومة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وكان ما قبلها</a:t>
            </a:r>
            <a:r>
              <a:rPr lang="en-US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مفتوح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{ر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ؤوف،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يقر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ؤون</a:t>
            </a:r>
            <a:r>
              <a:rPr lang="ar-SA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2800" b="1" dirty="0" smtClean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مضمومة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وكان ما قبلها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ساكن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مسؤول،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جزاؤه</a:t>
            </a:r>
            <a:r>
              <a:rPr lang="ar-SA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2800" b="1" dirty="0" smtClean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مفتوحة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وكان ما قبلها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{ف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ؤاد،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س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ؤال،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ؤدّب</a:t>
            </a:r>
            <a:r>
              <a:rPr lang="ar-SA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2800" b="1" dirty="0" smtClean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ساكنة</a:t>
            </a:r>
            <a:r>
              <a:rPr lang="en-US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وكان ما قبلها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مضموم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SY" sz="36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{م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تمر،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ل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لؤ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، م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ؤ</a:t>
            </a:r>
            <a:r>
              <a:rPr lang="ar-SA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2800" b="1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نس</a:t>
            </a:r>
            <a:r>
              <a:rPr lang="ar-SA" sz="2800" b="1" dirty="0" err="1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}</a:t>
            </a:r>
            <a:endParaRPr lang="fr-CA" sz="2800" b="1" dirty="0" smtClean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843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cs typeface="DecoType Naskh Variants" pitchFamily="2" charset="-78"/>
              </a:rPr>
              <a:t> </a:t>
            </a:r>
            <a:r>
              <a:rPr lang="ar-SY" sz="6000" dirty="0">
                <a:cs typeface="DecoType Naskh Variants" pitchFamily="2" charset="-78"/>
              </a:rPr>
              <a:t>كتابة الهمزة المتوسطة على الياء (النبرة</a:t>
            </a:r>
            <a:r>
              <a:rPr lang="ar-SA" sz="6000" dirty="0">
                <a:cs typeface="DecoType Naskh Variants" pitchFamily="2" charset="-78"/>
              </a:rPr>
              <a:t> ).</a:t>
            </a:r>
            <a:endParaRPr lang="fr-CA" sz="6000" dirty="0">
              <a:cs typeface="DecoType Naskh Variants" pitchFamily="2" charset="-78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7239000" cy="5059362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</a:t>
            </a:r>
            <a:r>
              <a:rPr lang="ar-SY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مكسورة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وكان ما قبلها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مقر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ين،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مبتد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ين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مكسورة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وكان ما قبلها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مضموم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لوا</a:t>
            </a:r>
            <a:r>
              <a:rPr lang="ar-SA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مكسورة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وكان ما قبلها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مفتوحا </a:t>
            </a:r>
            <a:r>
              <a:rPr lang="ar-SY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م،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لمبد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ه،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يلت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S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9" name="Rectangle 3"/>
          <p:cNvSpPr>
            <a:spLocks noGrp="1" noChangeArrowheads="1"/>
          </p:cNvSpPr>
          <p:nvPr>
            <p:ph idx="1"/>
          </p:nvPr>
        </p:nvSpPr>
        <p:spPr>
          <a:xfrm>
            <a:off x="0" y="-171450"/>
            <a:ext cx="8229600" cy="68580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</a:t>
            </a:r>
            <a:r>
              <a:rPr lang="ar-SA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مكسورة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وكان ما 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قبلها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ساكن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Y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endParaRPr lang="ar-SA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مائ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ل،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صائ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م،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اف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دة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مضمومة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وكان ما قبلها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Y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endParaRPr lang="ar-SA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يستهز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ئون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يبتد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ئون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إذا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مفتوحة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وكان ما قبلها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Y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تعب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ة،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مبتد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َ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ة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جاءت الهمزة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ساكنة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وكان ما قبلها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مكسور</a:t>
            </a:r>
            <a:r>
              <a:rPr lang="ar-SA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ذنة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ذ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ِ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ئ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SY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ب</a:t>
            </a:r>
            <a:r>
              <a:rPr lang="ar-S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fr-CA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Y" sz="6600" dirty="0" smtClean="0">
                <a:cs typeface="DecoType Naskh Variants" pitchFamily="2" charset="-78"/>
              </a:rPr>
              <a:t>الحالات الشاذّة</a:t>
            </a:r>
            <a:endParaRPr lang="fr-CA" sz="6600" dirty="0">
              <a:cs typeface="DecoType Naskh Variants" pitchFamily="2" charset="-78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-107950" y="1557338"/>
            <a:ext cx="8434388" cy="50387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إذا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المتوسطة مفتوحة وكان ما قبلها (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واو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ا)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أو (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ألف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ً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ا)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ساكنة نكتب الهمزة على السطر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مبدوءَة، مقروءَة، نبوءَة، </a:t>
            </a:r>
            <a:r>
              <a:rPr lang="ar-SY" sz="40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مجزوءَة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براءَة، قراءَة، تساءَل،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إساءَة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إ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ذا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جاءت الهمزة المتوسطة مفتوحة أو مضمومة أو مكسورة وكان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ما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قبلها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ياء ساكنة نكتب الهمزة على النبرة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.</a:t>
            </a:r>
            <a:endParaRPr lang="ar-SA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{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هيْئَة، رديْئَة، قيْئُه، فيْئُه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، </a:t>
            </a:r>
            <a:r>
              <a:rPr lang="ar-SY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فيْئِه، </a:t>
            </a:r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قيْئِه</a:t>
            </a:r>
            <a:r>
              <a:rPr lang="ar-SA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}.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واف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478</Words>
  <Application>Microsoft Office PowerPoint</Application>
  <PresentationFormat>‫הצגה על המסך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15" baseType="lpstr">
      <vt:lpstr>Tahoma</vt:lpstr>
      <vt:lpstr>Arial</vt:lpstr>
      <vt:lpstr>Trebuchet MS</vt:lpstr>
      <vt:lpstr>Wingdings 2</vt:lpstr>
      <vt:lpstr>Wingdings</vt:lpstr>
      <vt:lpstr>Times New Roman</vt:lpstr>
      <vt:lpstr>Traditional Arabic</vt:lpstr>
      <vt:lpstr>وافر</vt:lpstr>
      <vt:lpstr>الهمزة المتوسطة </vt:lpstr>
      <vt:lpstr>שקופית 2</vt:lpstr>
      <vt:lpstr>كتابة الهمزة المتوسطة على الألف</vt:lpstr>
      <vt:lpstr>كتابة الهمزة المتوسطة على الواو.</vt:lpstr>
      <vt:lpstr> كتابة الهمزة المتوسطة على الياء (النبرة ).</vt:lpstr>
      <vt:lpstr>שקופית 6</vt:lpstr>
      <vt:lpstr>الحالات الشاذّة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13</cp:revision>
  <cp:lastPrinted>1601-01-01T00:00:00Z</cp:lastPrinted>
  <dcterms:created xsi:type="dcterms:W3CDTF">1601-01-01T00:00:00Z</dcterms:created>
  <dcterms:modified xsi:type="dcterms:W3CDTF">2012-09-30T15:55:04Z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