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288"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bg>
      <p:bgRef idx="1001">
        <a:schemeClr val="bg1"/>
      </p:bgRef>
    </p:bg>
    <p:spTree>
      <p:nvGrpSpPr>
        <p:cNvPr id="1" name=""/>
        <p:cNvGrpSpPr/>
        <p:nvPr/>
      </p:nvGrpSpPr>
      <p:grpSpPr>
        <a:xfrm>
          <a:off x="0" y="0"/>
          <a:ext cx="0" cy="0"/>
          <a:chOff x="0" y="0"/>
          <a:chExt cx="0" cy="0"/>
        </a:xfrm>
      </p:grpSpPr>
      <p:sp>
        <p:nvSpPr>
          <p:cNvPr id="8" name="כותרת 7"/>
          <p:cNvSpPr>
            <a:spLocks noGrp="1"/>
          </p:cNvSpPr>
          <p:nvPr>
            <p:ph type="ctrTitle"/>
          </p:nvPr>
        </p:nvSpPr>
        <p:spPr>
          <a:xfrm>
            <a:off x="2286000" y="3124200"/>
            <a:ext cx="6172200" cy="1894362"/>
          </a:xfrm>
        </p:spPr>
        <p:txBody>
          <a:bodyPr/>
          <a:lstStyle>
            <a:lvl1pPr>
              <a:defRPr b="1"/>
            </a:lvl1pPr>
          </a:lstStyle>
          <a:p>
            <a:r>
              <a:rPr kumimoji="0" lang="he-IL" smtClean="0"/>
              <a:t>לחץ כדי לערוך סגנון כותרת של תבנית בסיס</a:t>
            </a:r>
            <a:endParaRPr kumimoji="0" lang="en-US"/>
          </a:p>
        </p:txBody>
      </p:sp>
      <p:sp>
        <p:nvSpPr>
          <p:cNvPr id="9" name="כותרת משנה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e-IL" smtClean="0"/>
              <a:t>לחץ כדי לערוך סגנון כותרת משנה של תבנית בסיס</a:t>
            </a:r>
            <a:endParaRPr kumimoji="0" lang="en-US"/>
          </a:p>
        </p:txBody>
      </p:sp>
      <p:sp>
        <p:nvSpPr>
          <p:cNvPr id="28" name="מציין מיקום של תאריך 27"/>
          <p:cNvSpPr>
            <a:spLocks noGrp="1"/>
          </p:cNvSpPr>
          <p:nvPr>
            <p:ph type="dt" sz="half" idx="10"/>
          </p:nvPr>
        </p:nvSpPr>
        <p:spPr bwMode="auto">
          <a:xfrm rot="5400000">
            <a:off x="7764621" y="1174097"/>
            <a:ext cx="2286000" cy="381000"/>
          </a:xfrm>
        </p:spPr>
        <p:txBody>
          <a:bodyPr/>
          <a:lstStyle/>
          <a:p>
            <a:fld id="{4E7438E1-117D-44FB-AC24-B79D899BA877}" type="datetimeFigureOut">
              <a:rPr lang="he-IL" smtClean="0"/>
              <a:t>ז'/תשרי/תשפ"א</a:t>
            </a:fld>
            <a:endParaRPr lang="he-IL"/>
          </a:p>
        </p:txBody>
      </p:sp>
      <p:sp>
        <p:nvSpPr>
          <p:cNvPr id="17" name="מציין מיקום של כותרת תחתונה 16"/>
          <p:cNvSpPr>
            <a:spLocks noGrp="1"/>
          </p:cNvSpPr>
          <p:nvPr>
            <p:ph type="ftr" sz="quarter" idx="11"/>
          </p:nvPr>
        </p:nvSpPr>
        <p:spPr bwMode="auto">
          <a:xfrm rot="5400000">
            <a:off x="7077269" y="4181669"/>
            <a:ext cx="3657600" cy="384048"/>
          </a:xfrm>
        </p:spPr>
        <p:txBody>
          <a:bodyPr/>
          <a:lstStyle/>
          <a:p>
            <a:endParaRPr lang="he-IL"/>
          </a:p>
        </p:txBody>
      </p:sp>
      <p:sp>
        <p:nvSpPr>
          <p:cNvPr id="10" name="מלבן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מלבן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מלבן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מלבן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מחבר ישר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מחבר ישר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מחבר ישר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מחבר ישר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מחבר ישר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מחבר ישר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מלבן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אליפסה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אליפסה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אליפסה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אליפסה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אליפסה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מציין מיקום של מספר שקופית 28"/>
          <p:cNvSpPr>
            <a:spLocks noGrp="1"/>
          </p:cNvSpPr>
          <p:nvPr>
            <p:ph type="sldNum" sz="quarter" idx="12"/>
          </p:nvPr>
        </p:nvSpPr>
        <p:spPr bwMode="auto">
          <a:xfrm>
            <a:off x="1325544" y="4928702"/>
            <a:ext cx="609600" cy="517524"/>
          </a:xfrm>
        </p:spPr>
        <p:txBody>
          <a:bodyPr/>
          <a:lstStyle/>
          <a:p>
            <a:fld id="{DAF22AC9-109E-4E4D-92F9-530E51D9A3A2}" type="slidenum">
              <a:rPr lang="he-IL" smtClean="0"/>
              <a:t>‹#›</a:t>
            </a:fld>
            <a:endParaRPr lang="he-I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p:txBody>
          <a:bodyPr vert="eaVer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t>ז'/תשרי/תשפ"א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9"/>
            <a:ext cx="1676400" cy="5851525"/>
          </a:xfrm>
        </p:spPr>
        <p:txBody>
          <a:bodyPr vert="eaVert"/>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t>ז'/תשרי/תשפ"א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8" name="מציין מיקום תוכן 7"/>
          <p:cNvSpPr>
            <a:spLocks noGrp="1"/>
          </p:cNvSpPr>
          <p:nvPr>
            <p:ph sz="quarter" idx="1"/>
          </p:nvPr>
        </p:nvSpPr>
        <p:spPr>
          <a:xfrm>
            <a:off x="457200" y="1600200"/>
            <a:ext cx="7467600" cy="4873752"/>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7" name="מציין מיקום של תאריך 6"/>
          <p:cNvSpPr>
            <a:spLocks noGrp="1"/>
          </p:cNvSpPr>
          <p:nvPr>
            <p:ph type="dt" sz="half" idx="14"/>
          </p:nvPr>
        </p:nvSpPr>
        <p:spPr/>
        <p:txBody>
          <a:bodyPr rtlCol="0"/>
          <a:lstStyle/>
          <a:p>
            <a:fld id="{4E7438E1-117D-44FB-AC24-B79D899BA877}" type="datetimeFigureOut">
              <a:rPr lang="he-IL" smtClean="0"/>
              <a:t>ז'/תשרי/תשפ"א</a:t>
            </a:fld>
            <a:endParaRPr lang="he-IL"/>
          </a:p>
        </p:txBody>
      </p:sp>
      <p:sp>
        <p:nvSpPr>
          <p:cNvPr id="9" name="מציין מיקום של מספר שקופית 8"/>
          <p:cNvSpPr>
            <a:spLocks noGrp="1"/>
          </p:cNvSpPr>
          <p:nvPr>
            <p:ph type="sldNum" sz="quarter" idx="15"/>
          </p:nvPr>
        </p:nvSpPr>
        <p:spPr/>
        <p:txBody>
          <a:bodyPr rtlCol="0"/>
          <a:lstStyle/>
          <a:p>
            <a:fld id="{DAF22AC9-109E-4E4D-92F9-530E51D9A3A2}" type="slidenum">
              <a:rPr lang="he-IL" smtClean="0"/>
              <a:t>‹#›</a:t>
            </a:fld>
            <a:endParaRPr lang="he-IL"/>
          </a:p>
        </p:txBody>
      </p:sp>
      <p:sp>
        <p:nvSpPr>
          <p:cNvPr id="10" name="מציין מיקום של כותרת תחתונה 9"/>
          <p:cNvSpPr>
            <a:spLocks noGrp="1"/>
          </p:cNvSpPr>
          <p:nvPr>
            <p:ph type="ftr" sz="quarter" idx="16"/>
          </p:nvPr>
        </p:nvSpPr>
        <p:spPr/>
        <p:txBody>
          <a:bodyPr rtlCol="0"/>
          <a:lstStyle/>
          <a:p>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Ref idx="1001">
        <a:schemeClr val="bg2"/>
      </p:bgRef>
    </p:bg>
    <p:spTree>
      <p:nvGrpSpPr>
        <p:cNvPr id="1" name=""/>
        <p:cNvGrpSpPr/>
        <p:nvPr/>
      </p:nvGrpSpPr>
      <p:grpSpPr>
        <a:xfrm>
          <a:off x="0" y="0"/>
          <a:ext cx="0" cy="0"/>
          <a:chOff x="0" y="0"/>
          <a:chExt cx="0" cy="0"/>
        </a:xfrm>
      </p:grpSpPr>
      <p:sp>
        <p:nvSpPr>
          <p:cNvPr id="2" name="כותרת 1"/>
          <p:cNvSpPr>
            <a:spLocks noGrp="1"/>
          </p:cNvSpPr>
          <p:nvPr>
            <p:ph type="title"/>
          </p:nvPr>
        </p:nvSpPr>
        <p:spPr>
          <a:xfrm>
            <a:off x="2286000" y="2895600"/>
            <a:ext cx="6172200" cy="2053590"/>
          </a:xfrm>
        </p:spPr>
        <p:txBody>
          <a:bodyPr/>
          <a:lstStyle>
            <a:lvl1pPr algn="l">
              <a:buNone/>
              <a:defRPr sz="3000" b="1" cap="small" baseline="0"/>
            </a:lvl1pPr>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e-IL" smtClean="0"/>
              <a:t>לחץ כדי לערוך סגנונות טקסט של תבנית בסיס</a:t>
            </a:r>
          </a:p>
        </p:txBody>
      </p:sp>
      <p:sp>
        <p:nvSpPr>
          <p:cNvPr id="4" name="מציין מיקום של תאריך 3"/>
          <p:cNvSpPr>
            <a:spLocks noGrp="1"/>
          </p:cNvSpPr>
          <p:nvPr>
            <p:ph type="dt" sz="half" idx="10"/>
          </p:nvPr>
        </p:nvSpPr>
        <p:spPr bwMode="auto">
          <a:xfrm rot="5400000">
            <a:off x="7763256" y="1170432"/>
            <a:ext cx="2286000" cy="381000"/>
          </a:xfrm>
        </p:spPr>
        <p:txBody>
          <a:bodyPr/>
          <a:lstStyle/>
          <a:p>
            <a:fld id="{4E7438E1-117D-44FB-AC24-B79D899BA877}" type="datetimeFigureOut">
              <a:rPr lang="he-IL" smtClean="0"/>
              <a:t>ז'/תשרי/תשפ"א</a:t>
            </a:fld>
            <a:endParaRPr lang="he-IL"/>
          </a:p>
        </p:txBody>
      </p:sp>
      <p:sp>
        <p:nvSpPr>
          <p:cNvPr id="5" name="מציין מיקום של כותרת תחתונה 4"/>
          <p:cNvSpPr>
            <a:spLocks noGrp="1"/>
          </p:cNvSpPr>
          <p:nvPr>
            <p:ph type="ftr" sz="quarter" idx="11"/>
          </p:nvPr>
        </p:nvSpPr>
        <p:spPr bwMode="auto">
          <a:xfrm rot="5400000">
            <a:off x="7077456" y="4178808"/>
            <a:ext cx="3657600" cy="384048"/>
          </a:xfrm>
        </p:spPr>
        <p:txBody>
          <a:bodyPr/>
          <a:lstStyle/>
          <a:p>
            <a:endParaRPr lang="he-IL"/>
          </a:p>
        </p:txBody>
      </p:sp>
      <p:sp>
        <p:nvSpPr>
          <p:cNvPr id="9" name="מלבן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מלבן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מלבן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מלבן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מחבר ישר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מחבר ישר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מחבר ישר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מחבר ישר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מחבר ישר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מלבן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אליפסה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אליפסה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אליפסה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אליפסה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אליפסה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מחבר ישר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מציין מיקום של מספר שקופית 5"/>
          <p:cNvSpPr>
            <a:spLocks noGrp="1"/>
          </p:cNvSpPr>
          <p:nvPr>
            <p:ph type="sldNum" sz="quarter" idx="12"/>
          </p:nvPr>
        </p:nvSpPr>
        <p:spPr bwMode="auto">
          <a:xfrm>
            <a:off x="1340616" y="4928702"/>
            <a:ext cx="609600" cy="517524"/>
          </a:xfrm>
        </p:spPr>
        <p:txBody>
          <a:bodyPr/>
          <a:lstStyle/>
          <a:p>
            <a:fld id="{DAF22AC9-109E-4E4D-92F9-530E51D9A3A2}" type="slidenum">
              <a:rPr lang="he-IL" smtClean="0"/>
              <a:t>‹#›</a:t>
            </a:fld>
            <a:endParaRPr lang="he-I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t>ז'/תשרי/תשפ"א</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t>‹#›</a:t>
            </a:fld>
            <a:endParaRPr lang="he-IL"/>
          </a:p>
        </p:txBody>
      </p:sp>
      <p:sp>
        <p:nvSpPr>
          <p:cNvPr id="9" name="מציין מיקום תוכן 8"/>
          <p:cNvSpPr>
            <a:spLocks noGrp="1"/>
          </p:cNvSpPr>
          <p:nvPr>
            <p:ph sz="quarter" idx="1"/>
          </p:nvPr>
        </p:nvSpPr>
        <p:spPr>
          <a:xfrm>
            <a:off x="457200" y="1600200"/>
            <a:ext cx="3657600" cy="4572000"/>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11" name="מציין מיקום תוכן 10"/>
          <p:cNvSpPr>
            <a:spLocks noGrp="1"/>
          </p:cNvSpPr>
          <p:nvPr>
            <p:ph sz="quarter" idx="2"/>
          </p:nvPr>
        </p:nvSpPr>
        <p:spPr>
          <a:xfrm>
            <a:off x="4270248" y="1600200"/>
            <a:ext cx="3657600" cy="4572000"/>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7543800" cy="1143000"/>
          </a:xfrm>
        </p:spPr>
        <p:txBody>
          <a:bodyPr anchor="b"/>
          <a:lstStyle>
            <a:lvl1pPr>
              <a:defRPr/>
            </a:lvl1pPr>
          </a:lstStyle>
          <a:p>
            <a:r>
              <a:rPr kumimoji="0" lang="he-IL" smtClean="0"/>
              <a:t>לחץ כדי לערוך סגנון כותרת של תבנית בסיס</a:t>
            </a:r>
            <a:endParaRPr kumimoji="0" lang="en-US"/>
          </a:p>
        </p:txBody>
      </p:sp>
      <p:sp>
        <p:nvSpPr>
          <p:cNvPr id="7" name="מציין מיקום של תאריך 6"/>
          <p:cNvSpPr>
            <a:spLocks noGrp="1"/>
          </p:cNvSpPr>
          <p:nvPr>
            <p:ph type="dt" sz="half" idx="10"/>
          </p:nvPr>
        </p:nvSpPr>
        <p:spPr/>
        <p:txBody>
          <a:bodyPr/>
          <a:lstStyle/>
          <a:p>
            <a:fld id="{4E7438E1-117D-44FB-AC24-B79D899BA877}" type="datetimeFigureOut">
              <a:rPr lang="he-IL" smtClean="0"/>
              <a:t>ז'/תשרי/תשפ"א</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AF22AC9-109E-4E4D-92F9-530E51D9A3A2}" type="slidenum">
              <a:rPr lang="he-IL" smtClean="0"/>
              <a:t>‹#›</a:t>
            </a:fld>
            <a:endParaRPr lang="he-IL"/>
          </a:p>
        </p:txBody>
      </p:sp>
      <p:sp>
        <p:nvSpPr>
          <p:cNvPr id="11" name="מציין מיקום תוכן 10"/>
          <p:cNvSpPr>
            <a:spLocks noGrp="1"/>
          </p:cNvSpPr>
          <p:nvPr>
            <p:ph sz="quarter" idx="2"/>
          </p:nvPr>
        </p:nvSpPr>
        <p:spPr>
          <a:xfrm>
            <a:off x="457200" y="2362200"/>
            <a:ext cx="3657600" cy="3886200"/>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13" name="מציין מיקום תוכן 12"/>
          <p:cNvSpPr>
            <a:spLocks noGrp="1"/>
          </p:cNvSpPr>
          <p:nvPr>
            <p:ph sz="quarter" idx="4"/>
          </p:nvPr>
        </p:nvSpPr>
        <p:spPr>
          <a:xfrm>
            <a:off x="4371975" y="2362200"/>
            <a:ext cx="3657600" cy="3886200"/>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12" name="מציין מיקום טקסט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he-IL" smtClean="0"/>
              <a:t>לחץ כדי לערוך סגנונות טקסט של תבנית בסיס</a:t>
            </a:r>
          </a:p>
        </p:txBody>
      </p:sp>
      <p:sp>
        <p:nvSpPr>
          <p:cNvPr id="14" name="מציין מיקום טקסט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he-IL" smtClean="0"/>
              <a:t>לחץ כדי לערוך סגנונות טקסט של תבנית בסיס</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6" name="מציין מיקום של תאריך 5"/>
          <p:cNvSpPr>
            <a:spLocks noGrp="1"/>
          </p:cNvSpPr>
          <p:nvPr>
            <p:ph type="dt" sz="half" idx="10"/>
          </p:nvPr>
        </p:nvSpPr>
        <p:spPr/>
        <p:txBody>
          <a:bodyPr rtlCol="0"/>
          <a:lstStyle/>
          <a:p>
            <a:fld id="{4E7438E1-117D-44FB-AC24-B79D899BA877}" type="datetimeFigureOut">
              <a:rPr lang="he-IL" smtClean="0"/>
              <a:t>ז'/תשרי/תשפ"א</a:t>
            </a:fld>
            <a:endParaRPr lang="he-IL"/>
          </a:p>
        </p:txBody>
      </p:sp>
      <p:sp>
        <p:nvSpPr>
          <p:cNvPr id="7" name="מציין מיקום של מספר שקופית 6"/>
          <p:cNvSpPr>
            <a:spLocks noGrp="1"/>
          </p:cNvSpPr>
          <p:nvPr>
            <p:ph type="sldNum" sz="quarter" idx="11"/>
          </p:nvPr>
        </p:nvSpPr>
        <p:spPr/>
        <p:txBody>
          <a:bodyPr rtlCol="0"/>
          <a:lstStyle/>
          <a:p>
            <a:fld id="{DAF22AC9-109E-4E4D-92F9-530E51D9A3A2}" type="slidenum">
              <a:rPr lang="he-IL" smtClean="0"/>
              <a:t>‹#›</a:t>
            </a:fld>
            <a:endParaRPr lang="he-IL"/>
          </a:p>
        </p:txBody>
      </p:sp>
      <p:sp>
        <p:nvSpPr>
          <p:cNvPr id="8" name="מציין מיקום של כותרת תחתונה 7"/>
          <p:cNvSpPr>
            <a:spLocks noGrp="1"/>
          </p:cNvSpPr>
          <p:nvPr>
            <p:ph type="ftr" sz="quarter" idx="12"/>
          </p:nvPr>
        </p:nvSpPr>
        <p:spPr/>
        <p:txBody>
          <a:bodyPr rtlCol="0"/>
          <a:lstStyle/>
          <a:p>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4E7438E1-117D-44FB-AC24-B79D899BA877}" type="datetimeFigureOut">
              <a:rPr lang="he-IL" smtClean="0"/>
              <a:t>ז'/תשרי/תשפ"א</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AF22AC9-109E-4E4D-92F9-530E51D9A3A2}" type="slidenum">
              <a:rPr lang="he-IL" smtClean="0"/>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bg>
      <p:bgRef idx="1001">
        <a:schemeClr val="bg1"/>
      </p:bgRef>
    </p:bg>
    <p:spTree>
      <p:nvGrpSpPr>
        <p:cNvPr id="1" name=""/>
        <p:cNvGrpSpPr/>
        <p:nvPr/>
      </p:nvGrpSpPr>
      <p:grpSpPr>
        <a:xfrm>
          <a:off x="0" y="0"/>
          <a:ext cx="0" cy="0"/>
          <a:chOff x="0" y="0"/>
          <a:chExt cx="0" cy="0"/>
        </a:xfrm>
      </p:grpSpPr>
      <p:sp>
        <p:nvSpPr>
          <p:cNvPr id="10" name="מחבר ישר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כותרת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he-IL" smtClean="0"/>
              <a:t>לחץ כדי לערוך סגנונות טקסט של תבנית בסיס</a:t>
            </a:r>
          </a:p>
        </p:txBody>
      </p:sp>
      <p:sp>
        <p:nvSpPr>
          <p:cNvPr id="8" name="מחבר ישר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מחבר ישר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מחבר ישר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מלבן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מחבר ישר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אליפסה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מציין מיקום תוכן 17"/>
          <p:cNvSpPr>
            <a:spLocks noGrp="1"/>
          </p:cNvSpPr>
          <p:nvPr>
            <p:ph sz="quarter" idx="1"/>
          </p:nvPr>
        </p:nvSpPr>
        <p:spPr>
          <a:xfrm>
            <a:off x="304800" y="274320"/>
            <a:ext cx="5638800" cy="6327648"/>
          </a:xfrm>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21" name="מציין מיקום של תאריך 20"/>
          <p:cNvSpPr>
            <a:spLocks noGrp="1"/>
          </p:cNvSpPr>
          <p:nvPr>
            <p:ph type="dt" sz="half" idx="14"/>
          </p:nvPr>
        </p:nvSpPr>
        <p:spPr/>
        <p:txBody>
          <a:bodyPr rtlCol="0"/>
          <a:lstStyle/>
          <a:p>
            <a:fld id="{4E7438E1-117D-44FB-AC24-B79D899BA877}" type="datetimeFigureOut">
              <a:rPr lang="he-IL" smtClean="0"/>
              <a:t>ז'/תשרי/תשפ"א</a:t>
            </a:fld>
            <a:endParaRPr lang="he-IL"/>
          </a:p>
        </p:txBody>
      </p:sp>
      <p:sp>
        <p:nvSpPr>
          <p:cNvPr id="22" name="מציין מיקום של מספר שקופית 21"/>
          <p:cNvSpPr>
            <a:spLocks noGrp="1"/>
          </p:cNvSpPr>
          <p:nvPr>
            <p:ph type="sldNum" sz="quarter" idx="15"/>
          </p:nvPr>
        </p:nvSpPr>
        <p:spPr/>
        <p:txBody>
          <a:bodyPr rtlCol="0"/>
          <a:lstStyle/>
          <a:p>
            <a:fld id="{DAF22AC9-109E-4E4D-92F9-530E51D9A3A2}" type="slidenum">
              <a:rPr lang="he-IL" smtClean="0"/>
              <a:t>‹#›</a:t>
            </a:fld>
            <a:endParaRPr lang="he-IL"/>
          </a:p>
        </p:txBody>
      </p:sp>
      <p:sp>
        <p:nvSpPr>
          <p:cNvPr id="23" name="מציין מיקום של כותרת תחתונה 22"/>
          <p:cNvSpPr>
            <a:spLocks noGrp="1"/>
          </p:cNvSpPr>
          <p:nvPr>
            <p:ph type="ftr" sz="quarter" idx="16"/>
          </p:nvPr>
        </p:nvSpPr>
        <p:spPr/>
        <p:txBody>
          <a:bodyPr rtlCol="0"/>
          <a:lstStyle/>
          <a:p>
            <a:endParaRPr lang="he-I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9" name="מחבר ישר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אליפסה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כותרת 1"/>
          <p:cNvSpPr>
            <a:spLocks noGrp="1"/>
          </p:cNvSpPr>
          <p:nvPr>
            <p:ph type="title"/>
          </p:nvPr>
        </p:nvSpPr>
        <p:spPr>
          <a:xfrm rot="5400000">
            <a:off x="3350133" y="3200400"/>
            <a:ext cx="6309360" cy="457200"/>
          </a:xfrm>
        </p:spPr>
        <p:txBody>
          <a:bodyPr anchor="b"/>
          <a:lstStyle>
            <a:lvl1pPr algn="l">
              <a:buNone/>
              <a:defRPr sz="2000" b="1"/>
            </a:lvl1pPr>
          </a:lstStyle>
          <a:p>
            <a:r>
              <a:rPr kumimoji="0" lang="he-IL" smtClean="0"/>
              <a:t>לחץ כדי לערוך סגנון כותרת של תבנית בסיס</a:t>
            </a:r>
            <a:endParaRPr kumimoji="0" lang="en-US"/>
          </a:p>
        </p:txBody>
      </p:sp>
      <p:sp>
        <p:nvSpPr>
          <p:cNvPr id="3" name="מציין מיקום של תמונה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he-IL" smtClean="0"/>
              <a:t>לחץ על הסמל כדי להוסיף תמונה</a:t>
            </a:r>
            <a:endParaRPr kumimoji="0" lang="en-US" dirty="0"/>
          </a:p>
        </p:txBody>
      </p:sp>
      <p:sp>
        <p:nvSpPr>
          <p:cNvPr id="4" name="מציין מיקום טקסט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he-IL" smtClean="0"/>
              <a:t>לחץ כדי לערוך סגנונות טקסט של תבנית בסיס</a:t>
            </a:r>
          </a:p>
        </p:txBody>
      </p:sp>
      <p:sp>
        <p:nvSpPr>
          <p:cNvPr id="10" name="מחבר ישר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מלבן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מחבר ישר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מחבר ישר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מחבר ישר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מציין מיקום של תאריך 16"/>
          <p:cNvSpPr>
            <a:spLocks noGrp="1"/>
          </p:cNvSpPr>
          <p:nvPr>
            <p:ph type="dt" sz="half" idx="10"/>
          </p:nvPr>
        </p:nvSpPr>
        <p:spPr/>
        <p:txBody>
          <a:bodyPr rtlCol="0"/>
          <a:lstStyle/>
          <a:p>
            <a:fld id="{4E7438E1-117D-44FB-AC24-B79D899BA877}" type="datetimeFigureOut">
              <a:rPr lang="he-IL" smtClean="0"/>
              <a:t>ז'/תשרי/תשפ"א</a:t>
            </a:fld>
            <a:endParaRPr lang="he-IL"/>
          </a:p>
        </p:txBody>
      </p:sp>
      <p:sp>
        <p:nvSpPr>
          <p:cNvPr id="18" name="מציין מיקום של מספר שקופית 17"/>
          <p:cNvSpPr>
            <a:spLocks noGrp="1"/>
          </p:cNvSpPr>
          <p:nvPr>
            <p:ph type="sldNum" sz="quarter" idx="11"/>
          </p:nvPr>
        </p:nvSpPr>
        <p:spPr/>
        <p:txBody>
          <a:bodyPr rtlCol="0"/>
          <a:lstStyle/>
          <a:p>
            <a:fld id="{DAF22AC9-109E-4E4D-92F9-530E51D9A3A2}" type="slidenum">
              <a:rPr lang="he-IL" smtClean="0"/>
              <a:t>‹#›</a:t>
            </a:fld>
            <a:endParaRPr lang="he-IL"/>
          </a:p>
        </p:txBody>
      </p:sp>
      <p:sp>
        <p:nvSpPr>
          <p:cNvPr id="21" name="מציין מיקום של כותרת תחתונה 20"/>
          <p:cNvSpPr>
            <a:spLocks noGrp="1"/>
          </p:cNvSpPr>
          <p:nvPr>
            <p:ph type="ftr" sz="quarter" idx="12"/>
          </p:nvPr>
        </p:nvSpPr>
        <p:spPr/>
        <p:txBody>
          <a:bodyPr rtlCol="0"/>
          <a:lstStyle/>
          <a:p>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מחבר ישר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מציין מיקום של כותרת 21"/>
          <p:cNvSpPr>
            <a:spLocks noGrp="1"/>
          </p:cNvSpPr>
          <p:nvPr>
            <p:ph type="title"/>
          </p:nvPr>
        </p:nvSpPr>
        <p:spPr>
          <a:xfrm>
            <a:off x="457200" y="274638"/>
            <a:ext cx="7467600" cy="1143000"/>
          </a:xfrm>
          <a:prstGeom prst="rect">
            <a:avLst/>
          </a:prstGeom>
        </p:spPr>
        <p:txBody>
          <a:bodyPr vert="horz" anchor="b">
            <a:normAutofit/>
          </a:bodyPr>
          <a:lstStyle/>
          <a:p>
            <a:r>
              <a:rPr kumimoji="0" lang="he-IL" smtClean="0"/>
              <a:t>לחץ כדי לערוך סגנון כותרת של תבנית בסיס</a:t>
            </a:r>
            <a:endParaRPr kumimoji="0" lang="en-US"/>
          </a:p>
        </p:txBody>
      </p:sp>
      <p:sp>
        <p:nvSpPr>
          <p:cNvPr id="13" name="מציין מיקום טקסט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he-IL" smtClean="0"/>
              <a:t>לחץ כדי לערוך סגנונות טקסט של תבנית בסיס</a:t>
            </a:r>
          </a:p>
          <a:p>
            <a:pPr lvl="1" eaLnBrk="1" latinLnBrk="0" hangingPunct="1"/>
            <a:r>
              <a:rPr kumimoji="0" lang="he-IL" smtClean="0"/>
              <a:t>רמה שנייה</a:t>
            </a:r>
          </a:p>
          <a:p>
            <a:pPr lvl="2" eaLnBrk="1" latinLnBrk="0" hangingPunct="1"/>
            <a:r>
              <a:rPr kumimoji="0" lang="he-IL" smtClean="0"/>
              <a:t>רמה שלישית</a:t>
            </a:r>
          </a:p>
          <a:p>
            <a:pPr lvl="3" eaLnBrk="1" latinLnBrk="0" hangingPunct="1"/>
            <a:r>
              <a:rPr kumimoji="0" lang="he-IL" smtClean="0"/>
              <a:t>רמה רביעית</a:t>
            </a:r>
          </a:p>
          <a:p>
            <a:pPr lvl="4" eaLnBrk="1" latinLnBrk="0" hangingPunct="1"/>
            <a:r>
              <a:rPr kumimoji="0" lang="he-IL" smtClean="0"/>
              <a:t>רמה חמישית</a:t>
            </a:r>
            <a:endParaRPr kumimoji="0" lang="en-US"/>
          </a:p>
        </p:txBody>
      </p:sp>
      <p:sp>
        <p:nvSpPr>
          <p:cNvPr id="14" name="מציין מיקום של תאריך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E7438E1-117D-44FB-AC24-B79D899BA877}" type="datetimeFigureOut">
              <a:rPr lang="he-IL" smtClean="0"/>
              <a:t>ז'/תשרי/תשפ"א</a:t>
            </a:fld>
            <a:endParaRPr lang="he-IL"/>
          </a:p>
        </p:txBody>
      </p:sp>
      <p:sp>
        <p:nvSpPr>
          <p:cNvPr id="3" name="מציין מיקום של כותרת תחתונה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he-IL"/>
          </a:p>
        </p:txBody>
      </p:sp>
      <p:sp>
        <p:nvSpPr>
          <p:cNvPr id="7" name="מחבר ישר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מחבר ישר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מלבן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מחבר ישר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אליפסה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מציין מיקום של מספר שקופית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AF22AC9-109E-4E4D-92F9-530E51D9A3A2}" type="slidenum">
              <a:rPr lang="he-IL" smtClean="0"/>
              <a:t>‹#›</a:t>
            </a:fld>
            <a:endParaRPr lang="he-I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2123728" y="1124744"/>
            <a:ext cx="6334472" cy="3240360"/>
          </a:xfrm>
          <a:effectLst>
            <a:innerShdw blurRad="63500" dist="50800" dir="18900000">
              <a:prstClr val="black">
                <a:alpha val="50000"/>
              </a:prstClr>
            </a:innerShdw>
          </a:effectLst>
        </p:spPr>
        <p:txBody>
          <a:bodyPr>
            <a:noAutofit/>
          </a:bodyPr>
          <a:lstStyle/>
          <a:p>
            <a:r>
              <a:rPr lang="ar-AE" sz="23900" b="1" dirty="0" smtClean="0">
                <a:latin typeface="Urdu Typesetting" pitchFamily="66" charset="-78"/>
                <a:cs typeface="Urdu Typesetting" pitchFamily="66" charset="-78"/>
              </a:rPr>
              <a:t>الرّسالة</a:t>
            </a:r>
            <a:endParaRPr lang="he-IL" sz="23900" b="1" dirty="0">
              <a:latin typeface="Urdu Typesetting" pitchFamily="66" charset="-78"/>
            </a:endParaRPr>
          </a:p>
        </p:txBody>
      </p:sp>
      <p:sp>
        <p:nvSpPr>
          <p:cNvPr id="3" name="כותרת משנה 2"/>
          <p:cNvSpPr>
            <a:spLocks noGrp="1"/>
          </p:cNvSpPr>
          <p:nvPr>
            <p:ph type="subTitle" idx="1"/>
          </p:nvPr>
        </p:nvSpPr>
        <p:spPr/>
        <p:txBody>
          <a:bodyPr/>
          <a:lstStyle/>
          <a:p>
            <a:endParaRPr lang="he-IL" dirty="0"/>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01118">
            <a:off x="3339139" y="4291595"/>
            <a:ext cx="3112902" cy="2280263"/>
          </a:xfrm>
          <a:prstGeom prst="rect">
            <a:avLst/>
          </a:prstGeom>
          <a:ln>
            <a:noFill/>
          </a:ln>
          <a:effectLst>
            <a:softEdge rad="112500"/>
          </a:effectLst>
        </p:spPr>
      </p:pic>
    </p:spTree>
    <p:extLst>
      <p:ext uri="{BB962C8B-B14F-4D97-AF65-F5344CB8AC3E}">
        <p14:creationId xmlns:p14="http://schemas.microsoft.com/office/powerpoint/2010/main" val="3532907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27584" y="476672"/>
            <a:ext cx="2952328" cy="940966"/>
          </a:xfrm>
        </p:spPr>
        <p:style>
          <a:lnRef idx="3">
            <a:schemeClr val="lt1"/>
          </a:lnRef>
          <a:fillRef idx="1">
            <a:schemeClr val="accent5"/>
          </a:fillRef>
          <a:effectRef idx="1">
            <a:schemeClr val="accent5"/>
          </a:effectRef>
          <a:fontRef idx="minor">
            <a:schemeClr val="lt1"/>
          </a:fontRef>
        </p:style>
        <p:txBody>
          <a:bodyPr>
            <a:noAutofit/>
          </a:bodyPr>
          <a:lstStyle/>
          <a:p>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smtClean="0">
                <a:latin typeface="Arabic Typesetting" pitchFamily="66" charset="-78"/>
                <a:cs typeface="Arabic Typesetting" pitchFamily="66" charset="-78"/>
              </a:rPr>
              <a:t/>
            </a:r>
            <a:br>
              <a:rPr lang="ar-AE" sz="5400" b="1" dirty="0" smtClean="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a:latin typeface="Arabic Typesetting" pitchFamily="66" charset="-78"/>
                <a:cs typeface="Arabic Typesetting" pitchFamily="66" charset="-78"/>
              </a:rPr>
              <a:t/>
            </a:r>
            <a:br>
              <a:rPr lang="ar-AE" sz="5400" b="1" dirty="0">
                <a:latin typeface="Arabic Typesetting" pitchFamily="66" charset="-78"/>
                <a:cs typeface="Arabic Typesetting" pitchFamily="66" charset="-78"/>
              </a:rPr>
            </a:br>
            <a:r>
              <a:rPr lang="ar-AE" sz="5400" b="1" dirty="0">
                <a:latin typeface="Arabic Typesetting" pitchFamily="66" charset="-78"/>
                <a:cs typeface="Arabic Typesetting" pitchFamily="66" charset="-78"/>
              </a:rPr>
              <a:t>الرّسالة الالكترونيّة</a:t>
            </a:r>
            <a:endParaRPr lang="he-IL" sz="5400" b="1" dirty="0">
              <a:latin typeface="Arabic Typesetting" pitchFamily="66" charset="-78"/>
            </a:endParaRPr>
          </a:p>
        </p:txBody>
      </p:sp>
      <p:sp>
        <p:nvSpPr>
          <p:cNvPr id="3" name="מציין מיקום תוכן 2"/>
          <p:cNvSpPr>
            <a:spLocks noGrp="1"/>
          </p:cNvSpPr>
          <p:nvPr>
            <p:ph sz="quarter" idx="1"/>
          </p:nvPr>
        </p:nvSpPr>
        <p:spPr>
          <a:xfrm>
            <a:off x="457200" y="1916832"/>
            <a:ext cx="7467600" cy="4557120"/>
          </a:xfrm>
        </p:spPr>
        <p:txBody>
          <a:bodyPr/>
          <a:lstStyle/>
          <a:p>
            <a:r>
              <a:rPr lang="ar-AE" sz="3200" dirty="0">
                <a:latin typeface="Arabic Typesetting" pitchFamily="66" charset="-78"/>
                <a:cs typeface="Arabic Typesetting" pitchFamily="66" charset="-78"/>
              </a:rPr>
              <a:t>الرسالة </a:t>
            </a:r>
            <a:r>
              <a:rPr lang="ar-AE" sz="3200" dirty="0" smtClean="0">
                <a:latin typeface="Arabic Typesetting" pitchFamily="66" charset="-78"/>
                <a:cs typeface="Arabic Typesetting" pitchFamily="66" charset="-78"/>
              </a:rPr>
              <a:t>الإلكترونيّة قسمان، علويّ وسفليّ.</a:t>
            </a:r>
          </a:p>
          <a:p>
            <a:r>
              <a:rPr lang="ar-AE" sz="3200" dirty="0" smtClean="0">
                <a:latin typeface="Arabic Typesetting" pitchFamily="66" charset="-78"/>
                <a:cs typeface="Arabic Typesetting" pitchFamily="66" charset="-78"/>
              </a:rPr>
              <a:t>في </a:t>
            </a:r>
            <a:r>
              <a:rPr lang="ar-AE" sz="3200">
                <a:latin typeface="Arabic Typesetting" pitchFamily="66" charset="-78"/>
                <a:cs typeface="Arabic Typesetting" pitchFamily="66" charset="-78"/>
              </a:rPr>
              <a:t>القسم </a:t>
            </a:r>
            <a:r>
              <a:rPr lang="ar-AE" sz="3200" smtClean="0">
                <a:latin typeface="Arabic Typesetting" pitchFamily="66" charset="-78"/>
                <a:cs typeface="Arabic Typesetting" pitchFamily="66" charset="-78"/>
              </a:rPr>
              <a:t>العلويّ نجد </a:t>
            </a:r>
            <a:r>
              <a:rPr lang="ar-AE" sz="3200" dirty="0" smtClean="0">
                <a:latin typeface="Arabic Typesetting" pitchFamily="66" charset="-78"/>
                <a:cs typeface="Arabic Typesetting" pitchFamily="66" charset="-78"/>
              </a:rPr>
              <a:t>نوعين </a:t>
            </a:r>
            <a:r>
              <a:rPr lang="ar-AE" sz="3200" dirty="0">
                <a:latin typeface="Arabic Typesetting" pitchFamily="66" charset="-78"/>
                <a:cs typeface="Arabic Typesetting" pitchFamily="66" charset="-78"/>
              </a:rPr>
              <a:t>من الخانات؛ </a:t>
            </a:r>
            <a:r>
              <a:rPr lang="ar-AE" sz="3200" dirty="0" smtClean="0">
                <a:latin typeface="Arabic Typesetting" pitchFamily="66" charset="-78"/>
                <a:cs typeface="Arabic Typesetting" pitchFamily="66" charset="-78"/>
              </a:rPr>
              <a:t>إجباريّة واختياريّة</a:t>
            </a:r>
            <a:r>
              <a:rPr lang="ar-AE" sz="3200" dirty="0">
                <a:latin typeface="Arabic Typesetting" pitchFamily="66" charset="-78"/>
                <a:cs typeface="Arabic Typesetting" pitchFamily="66" charset="-78"/>
              </a:rPr>
              <a:t>. </a:t>
            </a:r>
            <a:r>
              <a:rPr lang="ar-AE" sz="3200" dirty="0" smtClean="0">
                <a:latin typeface="Arabic Typesetting" pitchFamily="66" charset="-78"/>
                <a:cs typeface="Arabic Typesetting" pitchFamily="66" charset="-78"/>
              </a:rPr>
              <a:t>في </a:t>
            </a:r>
            <a:r>
              <a:rPr lang="ar-AE" sz="3200" dirty="0">
                <a:latin typeface="Arabic Typesetting" pitchFamily="66" charset="-78"/>
                <a:cs typeface="Arabic Typesetting" pitchFamily="66" charset="-78"/>
              </a:rPr>
              <a:t>الخانة </a:t>
            </a:r>
            <a:r>
              <a:rPr lang="ar-AE" sz="3200" dirty="0" smtClean="0">
                <a:latin typeface="Arabic Typesetting" pitchFamily="66" charset="-78"/>
                <a:cs typeface="Arabic Typesetting" pitchFamily="66" charset="-78"/>
              </a:rPr>
              <a:t>الإجباريّة يُكتب </a:t>
            </a:r>
            <a:r>
              <a:rPr lang="ar-AE" sz="3200" dirty="0">
                <a:latin typeface="Arabic Typesetting" pitchFamily="66" charset="-78"/>
                <a:cs typeface="Arabic Typesetting" pitchFamily="66" charset="-78"/>
              </a:rPr>
              <a:t>عنوان </a:t>
            </a:r>
            <a:r>
              <a:rPr lang="ar-AE" sz="3200" dirty="0" smtClean="0">
                <a:latin typeface="Arabic Typesetting" pitchFamily="66" charset="-78"/>
                <a:cs typeface="Arabic Typesetting" pitchFamily="66" charset="-78"/>
              </a:rPr>
              <a:t>البريد الإلكترونيّ للمُرسل </a:t>
            </a:r>
            <a:r>
              <a:rPr lang="ar-AE" sz="3200" dirty="0">
                <a:latin typeface="Arabic Typesetting" pitchFamily="66" charset="-78"/>
                <a:cs typeface="Arabic Typesetting" pitchFamily="66" charset="-78"/>
              </a:rPr>
              <a:t>إليه، </a:t>
            </a:r>
            <a:r>
              <a:rPr lang="ar-AE" sz="3200" dirty="0" smtClean="0">
                <a:latin typeface="Arabic Typesetting" pitchFamily="66" charset="-78"/>
                <a:cs typeface="Arabic Typesetting" pitchFamily="66" charset="-78"/>
              </a:rPr>
              <a:t>وبدونه لا يتمّ إرسال الرّسالة</a:t>
            </a:r>
            <a:r>
              <a:rPr lang="ar-AE" sz="3200" dirty="0">
                <a:latin typeface="Arabic Typesetting" pitchFamily="66" charset="-78"/>
                <a:cs typeface="Arabic Typesetting" pitchFamily="66" charset="-78"/>
              </a:rPr>
              <a:t>. </a:t>
            </a:r>
            <a:r>
              <a:rPr lang="ar-AE" sz="3200" dirty="0" smtClean="0">
                <a:latin typeface="Arabic Typesetting" pitchFamily="66" charset="-78"/>
                <a:cs typeface="Arabic Typesetting" pitchFamily="66" charset="-78"/>
              </a:rPr>
              <a:t>أمّا في </a:t>
            </a:r>
            <a:r>
              <a:rPr lang="ar-AE" sz="3200" dirty="0">
                <a:latin typeface="Arabic Typesetting" pitchFamily="66" charset="-78"/>
                <a:cs typeface="Arabic Typesetting" pitchFamily="66" charset="-78"/>
              </a:rPr>
              <a:t>الخانة </a:t>
            </a:r>
            <a:r>
              <a:rPr lang="ar-AE" sz="3200" dirty="0" smtClean="0">
                <a:latin typeface="Arabic Typesetting" pitchFamily="66" charset="-78"/>
                <a:cs typeface="Arabic Typesetting" pitchFamily="66" charset="-78"/>
              </a:rPr>
              <a:t>الاختياريّة فتُكتب موضوعة الرّسالة.</a:t>
            </a:r>
          </a:p>
          <a:p>
            <a:r>
              <a:rPr lang="ar-AE" sz="3200" dirty="0">
                <a:latin typeface="Arabic Typesetting" pitchFamily="66" charset="-78"/>
                <a:cs typeface="Arabic Typesetting" pitchFamily="66" charset="-78"/>
              </a:rPr>
              <a:t>القسم السفليّ هو عبارة عن صفحة فارغة لكتابة نص الرسالة، وهنا تظهر </a:t>
            </a:r>
            <a:r>
              <a:rPr lang="ar-AE" sz="3200" dirty="0" smtClean="0">
                <a:latin typeface="Arabic Typesetting" pitchFamily="66" charset="-78"/>
                <a:cs typeface="Arabic Typesetting" pitchFamily="66" charset="-78"/>
              </a:rPr>
              <a:t>إمكانيّات عديدة للكتابة.</a:t>
            </a:r>
          </a:p>
          <a:p>
            <a:endParaRPr lang="he-IL" dirty="0">
              <a:latin typeface="Arabic Typesetting" pitchFamily="66" charset="-78"/>
            </a:endParaRPr>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813462">
            <a:off x="1779250" y="4769436"/>
            <a:ext cx="2549363" cy="1700107"/>
          </a:xfrm>
          <a:prstGeom prst="rect">
            <a:avLst/>
          </a:prstGeom>
          <a:ln>
            <a:noFill/>
          </a:ln>
          <a:effectLst>
            <a:softEdge rad="112500"/>
          </a:effectLst>
        </p:spPr>
      </p:pic>
    </p:spTree>
    <p:extLst>
      <p:ext uri="{BB962C8B-B14F-4D97-AF65-F5344CB8AC3E}">
        <p14:creationId xmlns:p14="http://schemas.microsoft.com/office/powerpoint/2010/main" val="8062015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86229" y="551497"/>
            <a:ext cx="3970784" cy="1228998"/>
          </a:xfrm>
        </p:spPr>
        <p:style>
          <a:lnRef idx="1">
            <a:schemeClr val="accent5"/>
          </a:lnRef>
          <a:fillRef idx="2">
            <a:schemeClr val="accent5"/>
          </a:fillRef>
          <a:effectRef idx="1">
            <a:schemeClr val="accent5"/>
          </a:effectRef>
          <a:fontRef idx="minor">
            <a:schemeClr val="dk1"/>
          </a:fontRef>
        </p:style>
        <p:txBody>
          <a:bodyPr>
            <a:noAutofit/>
          </a:bodyPr>
          <a:lstStyle/>
          <a:p>
            <a:pPr algn="r"/>
            <a:r>
              <a:rPr lang="ar-AE" sz="3600" b="1" dirty="0" smtClean="0">
                <a:latin typeface="Arabic Typesetting" pitchFamily="66" charset="-78"/>
                <a:cs typeface="Arabic Typesetting" pitchFamily="66" charset="-78"/>
              </a:rPr>
              <a:t/>
            </a:r>
            <a:br>
              <a:rPr lang="ar-AE" sz="3600" b="1" dirty="0" smtClean="0">
                <a:latin typeface="Arabic Typesetting" pitchFamily="66" charset="-78"/>
                <a:cs typeface="Arabic Typesetting" pitchFamily="66" charset="-78"/>
              </a:rPr>
            </a:br>
            <a:r>
              <a:rPr lang="ar-AE" sz="3600" b="1" dirty="0">
                <a:latin typeface="Arabic Typesetting" pitchFamily="66" charset="-78"/>
                <a:cs typeface="Arabic Typesetting" pitchFamily="66" charset="-78"/>
              </a:rPr>
              <a:t>الرّسالة النصّيّة القصيرة - </a:t>
            </a:r>
            <a:r>
              <a:rPr lang="en-US" sz="3600" b="1" dirty="0" err="1">
                <a:latin typeface="Arabic Typesetting" pitchFamily="66" charset="-78"/>
                <a:cs typeface="Arabic Typesetting" pitchFamily="66" charset="-78"/>
              </a:rPr>
              <a:t>sms</a:t>
            </a:r>
            <a:r>
              <a:rPr lang="en-US" sz="3600" b="1" dirty="0">
                <a:latin typeface="Arabic Typesetting" pitchFamily="66" charset="-78"/>
                <a:cs typeface="Arabic Typesetting" pitchFamily="66" charset="-78"/>
              </a:rPr>
              <a:t> </a:t>
            </a:r>
            <a:br>
              <a:rPr lang="en-US" sz="3600" b="1" dirty="0">
                <a:latin typeface="Arabic Typesetting" pitchFamily="66" charset="-78"/>
                <a:cs typeface="Arabic Typesetting" pitchFamily="66" charset="-78"/>
              </a:rPr>
            </a:br>
            <a:endParaRPr lang="he-IL" sz="3600" b="1" dirty="0">
              <a:latin typeface="Arabic Typesetting" pitchFamily="66" charset="-78"/>
            </a:endParaRPr>
          </a:p>
        </p:txBody>
      </p:sp>
      <p:sp>
        <p:nvSpPr>
          <p:cNvPr id="3" name="מציין מיקום תוכן 2"/>
          <p:cNvSpPr>
            <a:spLocks noGrp="1"/>
          </p:cNvSpPr>
          <p:nvPr>
            <p:ph sz="quarter" idx="1"/>
          </p:nvPr>
        </p:nvSpPr>
        <p:spPr>
          <a:xfrm>
            <a:off x="457200" y="1916832"/>
            <a:ext cx="7499176" cy="4557120"/>
          </a:xfrm>
        </p:spPr>
        <p:txBody>
          <a:bodyPr>
            <a:normAutofit/>
          </a:bodyPr>
          <a:lstStyle/>
          <a:p>
            <a:r>
              <a:rPr lang="ar-AE" sz="3600" dirty="0">
                <a:latin typeface="Arabic Typesetting" pitchFamily="66" charset="-78"/>
                <a:cs typeface="Arabic Typesetting" pitchFamily="66" charset="-78"/>
              </a:rPr>
              <a:t>هي عبارة عن رسالة نصيّة مكتوبة، </a:t>
            </a:r>
            <a:r>
              <a:rPr lang="ar-AE" sz="3600" dirty="0" smtClean="0">
                <a:latin typeface="Arabic Typesetting" pitchFamily="66" charset="-78"/>
                <a:cs typeface="Arabic Typesetting" pitchFamily="66" charset="-78"/>
              </a:rPr>
              <a:t>تُكتب </a:t>
            </a:r>
            <a:r>
              <a:rPr lang="ar-AE" sz="3600" dirty="0">
                <a:latin typeface="Arabic Typesetting" pitchFamily="66" charset="-78"/>
                <a:cs typeface="Arabic Typesetting" pitchFamily="66" charset="-78"/>
              </a:rPr>
              <a:t>عن طريق أزرار الهاتف النقّال، </a:t>
            </a:r>
            <a:r>
              <a:rPr lang="ar-AE" sz="3600" dirty="0" smtClean="0">
                <a:latin typeface="Arabic Typesetting" pitchFamily="66" charset="-78"/>
                <a:cs typeface="Arabic Typesetting" pitchFamily="66" charset="-78"/>
              </a:rPr>
              <a:t>وتُعتبر حلًّا عمليًّا، قليل التكلفة.  </a:t>
            </a:r>
            <a:endParaRPr lang="he-IL" sz="3600" dirty="0">
              <a:latin typeface="Arabic Typesetting" pitchFamily="66" charset="-78"/>
            </a:endParaRP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03001">
            <a:off x="4143361" y="3486032"/>
            <a:ext cx="2758764" cy="1852901"/>
          </a:xfrm>
          <a:prstGeom prst="rect">
            <a:avLst/>
          </a:prstGeom>
        </p:spPr>
      </p:pic>
      <p:pic>
        <p:nvPicPr>
          <p:cNvPr id="5" name="תמונה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705" y="3356992"/>
            <a:ext cx="2143125" cy="2143125"/>
          </a:xfrm>
          <a:prstGeom prst="rect">
            <a:avLst/>
          </a:prstGeom>
          <a:ln>
            <a:noFill/>
          </a:ln>
          <a:effectLst>
            <a:softEdge rad="112500"/>
          </a:effectLst>
        </p:spPr>
      </p:pic>
    </p:spTree>
    <p:extLst>
      <p:ext uri="{BB962C8B-B14F-4D97-AF65-F5344CB8AC3E}">
        <p14:creationId xmlns:p14="http://schemas.microsoft.com/office/powerpoint/2010/main" val="1562035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39552" y="260648"/>
            <a:ext cx="3528392" cy="1224136"/>
          </a:xfrm>
        </p:spPr>
        <p:style>
          <a:lnRef idx="1">
            <a:schemeClr val="accent4"/>
          </a:lnRef>
          <a:fillRef idx="2">
            <a:schemeClr val="accent4"/>
          </a:fillRef>
          <a:effectRef idx="1">
            <a:schemeClr val="accent4"/>
          </a:effectRef>
          <a:fontRef idx="minor">
            <a:schemeClr val="dk1"/>
          </a:fontRef>
        </p:style>
        <p:txBody>
          <a:bodyPr>
            <a:noAutofit/>
          </a:bodyPr>
          <a:lstStyle/>
          <a:p>
            <a:pPr algn="r"/>
            <a:r>
              <a:rPr lang="ar-AE" sz="2000" b="1" dirty="0">
                <a:latin typeface="Arabic Typesetting" pitchFamily="66" charset="-78"/>
              </a:rPr>
              <a:t/>
            </a:r>
            <a:br>
              <a:rPr lang="ar-AE" sz="2000" b="1" dirty="0">
                <a:latin typeface="Arabic Typesetting" pitchFamily="66" charset="-78"/>
              </a:rPr>
            </a:br>
            <a:r>
              <a:rPr lang="ar-AE" sz="3600" b="1" dirty="0">
                <a:latin typeface="Arabic Typesetting" pitchFamily="66" charset="-78"/>
                <a:cs typeface="Arabic Typesetting" pitchFamily="66" charset="-78"/>
              </a:rPr>
              <a:t>الرّسالة الخطيّة </a:t>
            </a:r>
            <a:r>
              <a:rPr lang="ar-AE" sz="2000" b="1" dirty="0">
                <a:latin typeface="Arabic Typesetting" pitchFamily="66" charset="-78"/>
              </a:rPr>
              <a:t/>
            </a:r>
            <a:br>
              <a:rPr lang="ar-AE" sz="2000" b="1" dirty="0">
                <a:latin typeface="Arabic Typesetting" pitchFamily="66" charset="-78"/>
              </a:rPr>
            </a:br>
            <a:endParaRPr lang="he-IL" sz="3600" b="1" dirty="0">
              <a:latin typeface="Arabic Typesetting" pitchFamily="66" charset="-78"/>
            </a:endParaRPr>
          </a:p>
        </p:txBody>
      </p:sp>
      <p:sp>
        <p:nvSpPr>
          <p:cNvPr id="3" name="מציין מיקום תוכן 2"/>
          <p:cNvSpPr>
            <a:spLocks noGrp="1"/>
          </p:cNvSpPr>
          <p:nvPr>
            <p:ph sz="quarter" idx="1"/>
          </p:nvPr>
        </p:nvSpPr>
        <p:spPr>
          <a:xfrm>
            <a:off x="457200" y="2636912"/>
            <a:ext cx="7427168" cy="3837040"/>
          </a:xfrm>
        </p:spPr>
        <p:txBody>
          <a:bodyPr>
            <a:normAutofit/>
          </a:bodyPr>
          <a:lstStyle/>
          <a:p>
            <a:r>
              <a:rPr lang="ar-AE" sz="3200" dirty="0" smtClean="0">
                <a:latin typeface="Arabic Typesetting" pitchFamily="66" charset="-78"/>
                <a:cs typeface="Arabic Typesetting" pitchFamily="66" charset="-78"/>
              </a:rPr>
              <a:t>مميّزات </a:t>
            </a:r>
            <a:r>
              <a:rPr lang="ar-AE" sz="3200" dirty="0">
                <a:latin typeface="Arabic Typesetting" pitchFamily="66" charset="-78"/>
                <a:cs typeface="Arabic Typesetting" pitchFamily="66" charset="-78"/>
              </a:rPr>
              <a:t>الرسالة الخطية: لها مبنّى واضح، </a:t>
            </a:r>
            <a:r>
              <a:rPr lang="ar-AE" sz="3200" dirty="0" smtClean="0">
                <a:latin typeface="Arabic Typesetting" pitchFamily="66" charset="-78"/>
                <a:cs typeface="Arabic Typesetting" pitchFamily="66" charset="-78"/>
              </a:rPr>
              <a:t>يمكن إرسالها </a:t>
            </a:r>
            <a:r>
              <a:rPr lang="ar-AE" sz="3200" dirty="0">
                <a:latin typeface="Arabic Typesetting" pitchFamily="66" charset="-78"/>
                <a:cs typeface="Arabic Typesetting" pitchFamily="66" charset="-78"/>
              </a:rPr>
              <a:t>بواسطة </a:t>
            </a:r>
            <a:r>
              <a:rPr lang="ar-AE" sz="3200" dirty="0" smtClean="0">
                <a:latin typeface="Arabic Typesetting" pitchFamily="66" charset="-78"/>
                <a:cs typeface="Arabic Typesetting" pitchFamily="66" charset="-78"/>
              </a:rPr>
              <a:t>البريد </a:t>
            </a:r>
            <a:r>
              <a:rPr lang="ar-AE" sz="3200" dirty="0">
                <a:latin typeface="Arabic Typesetting" pitchFamily="66" charset="-78"/>
                <a:cs typeface="Arabic Typesetting" pitchFamily="66" charset="-78"/>
              </a:rPr>
              <a:t>أو تسليمها </a:t>
            </a:r>
            <a:r>
              <a:rPr lang="ar-AE" sz="3200" dirty="0" smtClean="0">
                <a:latin typeface="Arabic Typesetting" pitchFamily="66" charset="-78"/>
                <a:cs typeface="Arabic Typesetting" pitchFamily="66" charset="-78"/>
              </a:rPr>
              <a:t>بشكل شخصيّ، </a:t>
            </a:r>
            <a:r>
              <a:rPr lang="ar-AE" sz="3200" dirty="0">
                <a:latin typeface="Arabic Typesetting" pitchFamily="66" charset="-78"/>
                <a:cs typeface="Arabic Typesetting" pitchFamily="66" charset="-78"/>
              </a:rPr>
              <a:t>ويمكن استعمال الظرف لوضع الرسالة بداخله. </a:t>
            </a:r>
            <a:endParaRPr lang="he-IL" sz="3200" dirty="0">
              <a:latin typeface="Arabic Typesetting" pitchFamily="66" charset="-78"/>
            </a:endParaRP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87921">
            <a:off x="4215861" y="3936958"/>
            <a:ext cx="2736304" cy="2736304"/>
          </a:xfrm>
          <a:prstGeom prst="rect">
            <a:avLst/>
          </a:prstGeom>
        </p:spPr>
      </p:pic>
      <p:pic>
        <p:nvPicPr>
          <p:cNvPr id="5" name="תמונה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868" y="4149080"/>
            <a:ext cx="1878045" cy="1999209"/>
          </a:xfrm>
          <a:prstGeom prst="rect">
            <a:avLst/>
          </a:prstGeom>
        </p:spPr>
      </p:pic>
    </p:spTree>
    <p:extLst>
      <p:ext uri="{BB962C8B-B14F-4D97-AF65-F5344CB8AC3E}">
        <p14:creationId xmlns:p14="http://schemas.microsoft.com/office/powerpoint/2010/main" val="2905805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1954560" cy="1143000"/>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ar-AE" sz="5400" b="1" dirty="0" smtClean="0">
                <a:latin typeface="Arabic Typesetting" pitchFamily="66" charset="-78"/>
                <a:cs typeface="Arabic Typesetting" pitchFamily="66" charset="-78"/>
              </a:rPr>
              <a:t>مُقدّمة</a:t>
            </a:r>
            <a:endParaRPr lang="he-IL" sz="5400" b="1" dirty="0">
              <a:latin typeface="Arabic Typesetting" pitchFamily="66" charset="-78"/>
            </a:endParaRPr>
          </a:p>
        </p:txBody>
      </p:sp>
      <p:sp>
        <p:nvSpPr>
          <p:cNvPr id="3" name="מציין מיקום תוכן 2"/>
          <p:cNvSpPr>
            <a:spLocks noGrp="1"/>
          </p:cNvSpPr>
          <p:nvPr>
            <p:ph sz="quarter" idx="1"/>
          </p:nvPr>
        </p:nvSpPr>
        <p:spPr>
          <a:xfrm>
            <a:off x="457200" y="1600200"/>
            <a:ext cx="8363272" cy="4525963"/>
          </a:xfrm>
        </p:spPr>
        <p:txBody>
          <a:bodyPr>
            <a:normAutofit/>
          </a:bodyPr>
          <a:lstStyle/>
          <a:p>
            <a:pPr marL="0" indent="0">
              <a:buNone/>
            </a:pPr>
            <a:r>
              <a:rPr lang="ar-AE" sz="3600" dirty="0">
                <a:latin typeface="Arabic Typesetting" pitchFamily="66" charset="-78"/>
                <a:cs typeface="Arabic Typesetting" pitchFamily="66" charset="-78"/>
              </a:rPr>
              <a:t>الرسالة عبارة عن نص اتصاليّ </a:t>
            </a:r>
            <a:r>
              <a:rPr lang="ar-AE" sz="3600" dirty="0" smtClean="0">
                <a:latin typeface="Arabic Typesetting" pitchFamily="66" charset="-78"/>
                <a:cs typeface="Arabic Typesetting" pitchFamily="66" charset="-78"/>
              </a:rPr>
              <a:t>بين طرفين متباعدَيْن</a:t>
            </a:r>
            <a:r>
              <a:rPr lang="ar-AE" sz="3600" dirty="0">
                <a:latin typeface="Arabic Typesetting" pitchFamily="66" charset="-78"/>
                <a:cs typeface="Arabic Typesetting" pitchFamily="66" charset="-78"/>
              </a:rPr>
              <a:t>. إذا كانت الرسالة </a:t>
            </a:r>
            <a:r>
              <a:rPr lang="ar-AE" sz="3600" dirty="0" smtClean="0">
                <a:latin typeface="Arabic Typesetting" pitchFamily="66" charset="-78"/>
                <a:cs typeface="Arabic Typesetting" pitchFamily="66" charset="-78"/>
              </a:rPr>
              <a:t>بين طرفين </a:t>
            </a:r>
            <a:r>
              <a:rPr lang="ar-AE" sz="3600" dirty="0">
                <a:latin typeface="Arabic Typesetting" pitchFamily="66" charset="-78"/>
                <a:cs typeface="Arabic Typesetting" pitchFamily="66" charset="-78"/>
              </a:rPr>
              <a:t>تجمعهما صلة قرابة أو صداقة، فهي رسالة شخصيّة. </a:t>
            </a:r>
            <a:endParaRPr lang="ar-AE" sz="3600" dirty="0" smtClean="0">
              <a:latin typeface="Arabic Typesetting" pitchFamily="66" charset="-78"/>
              <a:cs typeface="Arabic Typesetting" pitchFamily="66" charset="-78"/>
            </a:endParaRPr>
          </a:p>
          <a:p>
            <a:pPr marL="0" indent="0">
              <a:buNone/>
            </a:pPr>
            <a:r>
              <a:rPr lang="ar-AE" sz="3600" dirty="0" smtClean="0">
                <a:latin typeface="Arabic Typesetting" pitchFamily="66" charset="-78"/>
                <a:cs typeface="Arabic Typesetting" pitchFamily="66" charset="-78"/>
              </a:rPr>
              <a:t>وإذا </a:t>
            </a:r>
            <a:r>
              <a:rPr lang="ar-AE" sz="3600" dirty="0">
                <a:latin typeface="Arabic Typesetting" pitchFamily="66" charset="-78"/>
                <a:cs typeface="Arabic Typesetting" pitchFamily="66" charset="-78"/>
              </a:rPr>
              <a:t>كانت </a:t>
            </a:r>
            <a:r>
              <a:rPr lang="ar-AE" sz="3600" dirty="0" smtClean="0">
                <a:latin typeface="Arabic Typesetting" pitchFamily="66" charset="-78"/>
                <a:cs typeface="Arabic Typesetting" pitchFamily="66" charset="-78"/>
              </a:rPr>
              <a:t>بين طرفين أحدهما على الأقلّ دائرة أو مؤسّسة رسميّة، فهي رسالة رسميّة.</a:t>
            </a: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40465">
            <a:off x="3149855" y="3731101"/>
            <a:ext cx="2563531" cy="2563531"/>
          </a:xfrm>
          <a:prstGeom prst="rect">
            <a:avLst/>
          </a:prstGeom>
        </p:spPr>
      </p:pic>
    </p:spTree>
    <p:extLst>
      <p:ext uri="{BB962C8B-B14F-4D97-AF65-F5344CB8AC3E}">
        <p14:creationId xmlns:p14="http://schemas.microsoft.com/office/powerpoint/2010/main" val="35413054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2458616" cy="1143000"/>
          </a:xfrm>
        </p:spPr>
        <p:style>
          <a:lnRef idx="1">
            <a:schemeClr val="accent6"/>
          </a:lnRef>
          <a:fillRef idx="2">
            <a:schemeClr val="accent6"/>
          </a:fillRef>
          <a:effectRef idx="1">
            <a:schemeClr val="accent6"/>
          </a:effectRef>
          <a:fontRef idx="minor">
            <a:schemeClr val="dk1"/>
          </a:fontRef>
        </p:style>
        <p:txBody>
          <a:bodyPr>
            <a:normAutofit/>
          </a:bodyPr>
          <a:lstStyle/>
          <a:p>
            <a:pPr algn="r"/>
            <a:r>
              <a:rPr lang="ar-AE" sz="4800" b="1" dirty="0" smtClean="0">
                <a:latin typeface="Arabic Typesetting" pitchFamily="66" charset="-78"/>
                <a:cs typeface="Arabic Typesetting" pitchFamily="66" charset="-78"/>
              </a:rPr>
              <a:t>أهميّة الرّسالة</a:t>
            </a:r>
            <a:endParaRPr lang="he-IL" sz="4800" b="1" dirty="0">
              <a:latin typeface="Arabic Typesetting" pitchFamily="66" charset="-78"/>
            </a:endParaRPr>
          </a:p>
        </p:txBody>
      </p:sp>
      <p:sp>
        <p:nvSpPr>
          <p:cNvPr id="3" name="מציין מיקום תוכן 2"/>
          <p:cNvSpPr>
            <a:spLocks noGrp="1"/>
          </p:cNvSpPr>
          <p:nvPr>
            <p:ph sz="quarter" idx="1"/>
          </p:nvPr>
        </p:nvSpPr>
        <p:spPr/>
        <p:txBody>
          <a:bodyPr>
            <a:normAutofit/>
          </a:bodyPr>
          <a:lstStyle/>
          <a:p>
            <a:r>
              <a:rPr lang="ar-AE" sz="3600" dirty="0" smtClean="0">
                <a:latin typeface="Arabic Typesetting" pitchFamily="66" charset="-78"/>
                <a:cs typeface="Arabic Typesetting" pitchFamily="66" charset="-78"/>
              </a:rPr>
              <a:t>تُعتبر </a:t>
            </a:r>
            <a:r>
              <a:rPr lang="ar-AE" sz="3600" dirty="0">
                <a:latin typeface="Arabic Typesetting" pitchFamily="66" charset="-78"/>
                <a:cs typeface="Arabic Typesetting" pitchFamily="66" charset="-78"/>
              </a:rPr>
              <a:t>كتابة الرّسالة من أهم مجالات الكتابة في حياة الانسان، فهو بحاجة لأن يكتب رسالة الى صديق أو قريب...، كما أنّه بحاجة الى أن يكتب رسائل رسميّة في مجال العمل، أو العلم أو في </a:t>
            </a:r>
            <a:r>
              <a:rPr lang="ar-AE" sz="3600" dirty="0" smtClean="0">
                <a:latin typeface="Arabic Typesetting" pitchFamily="66" charset="-78"/>
                <a:cs typeface="Arabic Typesetting" pitchFamily="66" charset="-78"/>
              </a:rPr>
              <a:t>ي مجال حياتيّ آخر.</a:t>
            </a:r>
            <a:endParaRPr lang="he-IL" sz="3600" dirty="0">
              <a:latin typeface="Arabic Typesetting" pitchFamily="66" charset="-78"/>
            </a:endParaRP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0463" y="3573016"/>
            <a:ext cx="6151967" cy="2929508"/>
          </a:xfrm>
          <a:prstGeom prst="rect">
            <a:avLst/>
          </a:prstGeom>
        </p:spPr>
      </p:pic>
    </p:spTree>
    <p:extLst>
      <p:ext uri="{BB962C8B-B14F-4D97-AF65-F5344CB8AC3E}">
        <p14:creationId xmlns:p14="http://schemas.microsoft.com/office/powerpoint/2010/main" val="670121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347864" y="404664"/>
            <a:ext cx="1954560" cy="1143000"/>
          </a:xfrm>
        </p:spPr>
        <p:style>
          <a:lnRef idx="1">
            <a:schemeClr val="accent2"/>
          </a:lnRef>
          <a:fillRef idx="2">
            <a:schemeClr val="accent2"/>
          </a:fillRef>
          <a:effectRef idx="1">
            <a:schemeClr val="accent2"/>
          </a:effectRef>
          <a:fontRef idx="minor">
            <a:schemeClr val="dk1"/>
          </a:fontRef>
        </p:style>
        <p:txBody>
          <a:bodyPr/>
          <a:lstStyle/>
          <a:p>
            <a:pPr algn="ctr"/>
            <a:r>
              <a:rPr lang="ar-AE" dirty="0"/>
              <a:t>أنواع </a:t>
            </a:r>
            <a:r>
              <a:rPr lang="ar-AE" dirty="0" smtClean="0"/>
              <a:t>الرّسائل</a:t>
            </a:r>
            <a:endParaRPr lang="he-IL" dirty="0"/>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rot="1650450">
            <a:off x="2411760" y="1916832"/>
            <a:ext cx="1212850"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010839">
            <a:off x="4840116" y="1779287"/>
            <a:ext cx="1719994" cy="2183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405253" y="4149080"/>
            <a:ext cx="2223686" cy="523220"/>
          </a:xfrm>
          <a:prstGeom prst="rect">
            <a:avLst/>
          </a:prstGeom>
        </p:spPr>
        <p:style>
          <a:lnRef idx="1">
            <a:schemeClr val="accent4"/>
          </a:lnRef>
          <a:fillRef idx="2">
            <a:schemeClr val="accent4"/>
          </a:fillRef>
          <a:effectRef idx="1">
            <a:schemeClr val="accent4"/>
          </a:effectRef>
          <a:fontRef idx="minor">
            <a:schemeClr val="dk1"/>
          </a:fontRef>
        </p:style>
        <p:txBody>
          <a:bodyPr wrap="none" rtlCol="1">
            <a:spAutoFit/>
          </a:bodyPr>
          <a:lstStyle/>
          <a:p>
            <a:r>
              <a:rPr lang="ar-AE" sz="2800" b="1" dirty="0" smtClean="0"/>
              <a:t>الرّسالة الشخصيّة</a:t>
            </a:r>
            <a:endParaRPr lang="he-IL" sz="2800" b="1" dirty="0"/>
          </a:p>
        </p:txBody>
      </p:sp>
      <p:sp>
        <p:nvSpPr>
          <p:cNvPr id="11" name="TextBox 10"/>
          <p:cNvSpPr txBox="1"/>
          <p:nvPr/>
        </p:nvSpPr>
        <p:spPr>
          <a:xfrm>
            <a:off x="821137" y="4255904"/>
            <a:ext cx="2063386" cy="523220"/>
          </a:xfrm>
          <a:prstGeom prst="rect">
            <a:avLst/>
          </a:prstGeom>
        </p:spPr>
        <p:style>
          <a:lnRef idx="1">
            <a:schemeClr val="accent4"/>
          </a:lnRef>
          <a:fillRef idx="2">
            <a:schemeClr val="accent4"/>
          </a:fillRef>
          <a:effectRef idx="1">
            <a:schemeClr val="accent4"/>
          </a:effectRef>
          <a:fontRef idx="minor">
            <a:schemeClr val="dk1"/>
          </a:fontRef>
        </p:style>
        <p:txBody>
          <a:bodyPr wrap="none" rtlCol="1">
            <a:spAutoFit/>
          </a:bodyPr>
          <a:lstStyle/>
          <a:p>
            <a:r>
              <a:rPr lang="ar-AE" sz="2800" b="1" dirty="0" smtClean="0"/>
              <a:t>الرّسالة الرّسميّة</a:t>
            </a:r>
            <a:endParaRPr lang="he-IL" sz="2800" b="1" dirty="0"/>
          </a:p>
        </p:txBody>
      </p:sp>
    </p:spTree>
    <p:extLst>
      <p:ext uri="{BB962C8B-B14F-4D97-AF65-F5344CB8AC3E}">
        <p14:creationId xmlns:p14="http://schemas.microsoft.com/office/powerpoint/2010/main" val="4236845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23528" y="332656"/>
            <a:ext cx="3600400" cy="1143000"/>
          </a:xfrm>
        </p:spPr>
        <p:style>
          <a:lnRef idx="1">
            <a:schemeClr val="accent3"/>
          </a:lnRef>
          <a:fillRef idx="2">
            <a:schemeClr val="accent3"/>
          </a:fillRef>
          <a:effectRef idx="1">
            <a:schemeClr val="accent3"/>
          </a:effectRef>
          <a:fontRef idx="minor">
            <a:schemeClr val="dk1"/>
          </a:fontRef>
        </p:style>
        <p:txBody>
          <a:bodyPr>
            <a:normAutofit/>
          </a:bodyPr>
          <a:lstStyle/>
          <a:p>
            <a:r>
              <a:rPr lang="ar-AE" sz="5400" b="1" dirty="0" smtClean="0">
                <a:latin typeface="Arabic Typesetting" pitchFamily="66" charset="-78"/>
                <a:cs typeface="Arabic Typesetting" pitchFamily="66" charset="-78"/>
              </a:rPr>
              <a:t>الرّسالة </a:t>
            </a:r>
            <a:r>
              <a:rPr lang="ar-AE" sz="5400" b="1" dirty="0">
                <a:latin typeface="Arabic Typesetting" pitchFamily="66" charset="-78"/>
                <a:cs typeface="Arabic Typesetting" pitchFamily="66" charset="-78"/>
              </a:rPr>
              <a:t>الشخصية</a:t>
            </a:r>
            <a:endParaRPr lang="he-IL" sz="5400" b="1" dirty="0">
              <a:latin typeface="Arabic Typesetting" pitchFamily="66" charset="-78"/>
            </a:endParaRPr>
          </a:p>
        </p:txBody>
      </p:sp>
      <p:sp>
        <p:nvSpPr>
          <p:cNvPr id="3" name="מציין מיקום תוכן 2"/>
          <p:cNvSpPr>
            <a:spLocks noGrp="1"/>
          </p:cNvSpPr>
          <p:nvPr>
            <p:ph sz="quarter" idx="1"/>
          </p:nvPr>
        </p:nvSpPr>
        <p:spPr>
          <a:xfrm>
            <a:off x="457200" y="1600200"/>
            <a:ext cx="8579296" cy="4525963"/>
          </a:xfrm>
        </p:spPr>
        <p:txBody>
          <a:bodyPr>
            <a:normAutofit/>
          </a:bodyPr>
          <a:lstStyle/>
          <a:p>
            <a:r>
              <a:rPr lang="ar-AE" sz="3600" dirty="0" smtClean="0">
                <a:latin typeface="Arabic Typesetting" pitchFamily="66" charset="-78"/>
                <a:cs typeface="Arabic Typesetting" pitchFamily="66" charset="-78"/>
              </a:rPr>
              <a:t>هي وسيلة اتّصال كتابيّة شخصيّة متداولة بين الأصحاب والمعارف والأقارب.</a:t>
            </a:r>
          </a:p>
          <a:p>
            <a:r>
              <a:rPr lang="ar-AE" sz="3600" dirty="0" smtClean="0">
                <a:latin typeface="Arabic Typesetting" pitchFamily="66" charset="-78"/>
                <a:cs typeface="Arabic Typesetting" pitchFamily="66" charset="-78"/>
              </a:rPr>
              <a:t>غاية الكاتب المشاركة الوجدانيّة بين </a:t>
            </a:r>
            <a:r>
              <a:rPr lang="ar-AE" sz="3600" dirty="0" err="1" smtClean="0">
                <a:latin typeface="Arabic Typesetting" pitchFamily="66" charset="-78"/>
                <a:cs typeface="Arabic Typesetting" pitchFamily="66" charset="-78"/>
              </a:rPr>
              <a:t>المتراسلين</a:t>
            </a:r>
            <a:r>
              <a:rPr lang="ar-AE" sz="3600" dirty="0" smtClean="0">
                <a:latin typeface="Arabic Typesetting" pitchFamily="66" charset="-78"/>
                <a:cs typeface="Arabic Typesetting" pitchFamily="66" charset="-78"/>
              </a:rPr>
              <a:t>. الأسلوب في هذا </a:t>
            </a:r>
            <a:r>
              <a:rPr lang="ar-AE" sz="3600" dirty="0">
                <a:latin typeface="Arabic Typesetting" pitchFamily="66" charset="-78"/>
                <a:cs typeface="Arabic Typesetting" pitchFamily="66" charset="-78"/>
              </a:rPr>
              <a:t>النوع أقرب </a:t>
            </a:r>
            <a:r>
              <a:rPr lang="ar-AE" sz="3600" dirty="0" smtClean="0">
                <a:latin typeface="Arabic Typesetting" pitchFamily="66" charset="-78"/>
                <a:cs typeface="Arabic Typesetting" pitchFamily="66" charset="-78"/>
              </a:rPr>
              <a:t>إلى الأسلوب القصصيّ، </a:t>
            </a:r>
            <a:r>
              <a:rPr lang="ar-AE" sz="3600" dirty="0">
                <a:latin typeface="Arabic Typesetting" pitchFamily="66" charset="-78"/>
                <a:cs typeface="Arabic Typesetting" pitchFamily="66" charset="-78"/>
              </a:rPr>
              <a:t>ففيه يفصح </a:t>
            </a:r>
            <a:r>
              <a:rPr lang="ar-AE" sz="3600" dirty="0" smtClean="0">
                <a:latin typeface="Arabic Typesetting" pitchFamily="66" charset="-78"/>
                <a:cs typeface="Arabic Typesetting" pitchFamily="66" charset="-78"/>
              </a:rPr>
              <a:t>المشاركة الوجدانيّة. لغة </a:t>
            </a:r>
            <a:r>
              <a:rPr lang="ar-AE" sz="3600" dirty="0">
                <a:latin typeface="Arabic Typesetting" pitchFamily="66" charset="-78"/>
                <a:cs typeface="Arabic Typesetting" pitchFamily="66" charset="-78"/>
              </a:rPr>
              <a:t>الرسالة </a:t>
            </a:r>
            <a:r>
              <a:rPr lang="ar-AE" sz="3600" dirty="0" smtClean="0">
                <a:latin typeface="Arabic Typesetting" pitchFamily="66" charset="-78"/>
                <a:cs typeface="Arabic Typesetting" pitchFamily="66" charset="-78"/>
              </a:rPr>
              <a:t>الشخصيّة هي لغة عاطفيّة تعبيريّة من </a:t>
            </a:r>
            <a:r>
              <a:rPr lang="ar-AE" sz="3600" dirty="0">
                <a:latin typeface="Arabic Typesetting" pitchFamily="66" charset="-78"/>
                <a:cs typeface="Arabic Typesetting" pitchFamily="66" charset="-78"/>
              </a:rPr>
              <a:t>الدرجة </a:t>
            </a:r>
            <a:r>
              <a:rPr lang="ar-AE" sz="3600" dirty="0" smtClean="0">
                <a:latin typeface="Arabic Typesetting" pitchFamily="66" charset="-78"/>
                <a:cs typeface="Arabic Typesetting" pitchFamily="66" charset="-78"/>
              </a:rPr>
              <a:t>الأولى، </a:t>
            </a:r>
            <a:r>
              <a:rPr lang="ar-AE" sz="3600" dirty="0">
                <a:latin typeface="Arabic Typesetting" pitchFamily="66" charset="-78"/>
                <a:cs typeface="Arabic Typesetting" pitchFamily="66" charset="-78"/>
              </a:rPr>
              <a:t>وتمتاز بالبساطة </a:t>
            </a:r>
            <a:r>
              <a:rPr lang="ar-AE" sz="3600" dirty="0" smtClean="0">
                <a:latin typeface="Arabic Typesetting" pitchFamily="66" charset="-78"/>
                <a:cs typeface="Arabic Typesetting" pitchFamily="66" charset="-78"/>
              </a:rPr>
              <a:t>والتفصيل</a:t>
            </a:r>
            <a:r>
              <a:rPr lang="ar-AE" sz="3600" dirty="0">
                <a:latin typeface="Arabic Typesetting" pitchFamily="66" charset="-78"/>
                <a:cs typeface="Arabic Typesetting" pitchFamily="66" charset="-78"/>
              </a:rPr>
              <a:t>.</a:t>
            </a:r>
            <a:endParaRPr lang="he-IL" sz="3600" dirty="0">
              <a:latin typeface="Arabic Typesetting" pitchFamily="66" charset="-78"/>
            </a:endParaRP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52708">
            <a:off x="1538860" y="3780163"/>
            <a:ext cx="2204566" cy="2628900"/>
          </a:xfrm>
          <a:prstGeom prst="rect">
            <a:avLst/>
          </a:prstGeom>
          <a:ln>
            <a:noFill/>
          </a:ln>
          <a:effectLst>
            <a:softEdge rad="112500"/>
          </a:effectLst>
        </p:spPr>
      </p:pic>
      <p:pic>
        <p:nvPicPr>
          <p:cNvPr id="5" name="תמונה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607" y="4023051"/>
            <a:ext cx="2143125" cy="2143125"/>
          </a:xfrm>
          <a:prstGeom prst="rect">
            <a:avLst/>
          </a:prstGeom>
          <a:ln>
            <a:noFill/>
          </a:ln>
          <a:effectLst>
            <a:softEdge rad="112500"/>
          </a:effectLst>
        </p:spPr>
      </p:pic>
    </p:spTree>
    <p:extLst>
      <p:ext uri="{BB962C8B-B14F-4D97-AF65-F5344CB8AC3E}">
        <p14:creationId xmlns:p14="http://schemas.microsoft.com/office/powerpoint/2010/main" val="972258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sz="quarter" idx="1"/>
          </p:nvPr>
        </p:nvSpPr>
        <p:spPr/>
        <p:style>
          <a:lnRef idx="2">
            <a:schemeClr val="dk1"/>
          </a:lnRef>
          <a:fillRef idx="1">
            <a:schemeClr val="lt1"/>
          </a:fillRef>
          <a:effectRef idx="0">
            <a:schemeClr val="dk1"/>
          </a:effectRef>
          <a:fontRef idx="minor">
            <a:schemeClr val="dk1"/>
          </a:fontRef>
        </p:style>
        <p:txBody>
          <a:bodyPr/>
          <a:lstStyle/>
          <a:p>
            <a:r>
              <a:rPr lang="ar-AE" sz="4400" b="1" dirty="0" smtClean="0">
                <a:latin typeface="Arabic Typesetting" pitchFamily="66" charset="-78"/>
                <a:cs typeface="Arabic Typesetting" pitchFamily="66" charset="-78"/>
              </a:rPr>
              <a:t>للرّسالة الشّخصية عدّة أغراض، كالتهنئة</a:t>
            </a:r>
            <a:r>
              <a:rPr lang="ar-AE" sz="4400" b="1" dirty="0">
                <a:latin typeface="Arabic Typesetting" pitchFamily="66" charset="-78"/>
                <a:cs typeface="Arabic Typesetting" pitchFamily="66" charset="-78"/>
              </a:rPr>
              <a:t>، الدعوة، التعزية... </a:t>
            </a:r>
            <a:endParaRPr lang="he-IL" sz="4400" b="1" dirty="0">
              <a:latin typeface="Arabic Typesetting" pitchFamily="66" charset="-78"/>
            </a:endParaRPr>
          </a:p>
          <a:p>
            <a:endParaRPr lang="he-IL" dirty="0"/>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281348">
            <a:off x="5544820" y="3333794"/>
            <a:ext cx="1944215" cy="1728192"/>
          </a:xfrm>
          <a:prstGeom prst="rect">
            <a:avLst/>
          </a:prstGeom>
          <a:ln>
            <a:noFill/>
          </a:ln>
          <a:effectLst>
            <a:softEdge rad="112500"/>
          </a:effectLst>
        </p:spPr>
      </p:pic>
      <p:pic>
        <p:nvPicPr>
          <p:cNvPr id="5" name="תמונה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50328">
            <a:off x="2950029" y="3423252"/>
            <a:ext cx="2526405" cy="1684270"/>
          </a:xfrm>
          <a:prstGeom prst="rect">
            <a:avLst/>
          </a:prstGeom>
        </p:spPr>
      </p:pic>
      <p:pic>
        <p:nvPicPr>
          <p:cNvPr id="6" name="תמונה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624870">
            <a:off x="539553" y="3429000"/>
            <a:ext cx="2088232" cy="2132662"/>
          </a:xfrm>
          <a:prstGeom prst="rect">
            <a:avLst/>
          </a:prstGeom>
          <a:ln>
            <a:noFill/>
          </a:ln>
          <a:effectLst>
            <a:softEdge rad="112500"/>
          </a:effectLst>
        </p:spPr>
      </p:pic>
    </p:spTree>
    <p:extLst>
      <p:ext uri="{BB962C8B-B14F-4D97-AF65-F5344CB8AC3E}">
        <p14:creationId xmlns:p14="http://schemas.microsoft.com/office/powerpoint/2010/main" val="1202923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3034680" cy="1143000"/>
          </a:xfrm>
        </p:spPr>
        <p:style>
          <a:lnRef idx="1">
            <a:schemeClr val="dk1"/>
          </a:lnRef>
          <a:fillRef idx="2">
            <a:schemeClr val="dk1"/>
          </a:fillRef>
          <a:effectRef idx="1">
            <a:schemeClr val="dk1"/>
          </a:effectRef>
          <a:fontRef idx="minor">
            <a:schemeClr val="dk1"/>
          </a:fontRef>
        </p:style>
        <p:txBody>
          <a:bodyPr>
            <a:normAutofit/>
          </a:bodyPr>
          <a:lstStyle/>
          <a:p>
            <a:r>
              <a:rPr lang="ar-AE" sz="6000" b="1" dirty="0" smtClean="0">
                <a:latin typeface="Arabic Typesetting" pitchFamily="66" charset="-78"/>
                <a:cs typeface="Arabic Typesetting" pitchFamily="66" charset="-78"/>
              </a:rPr>
              <a:t>الرّسالة الرسميّة</a:t>
            </a:r>
            <a:endParaRPr lang="he-IL" sz="6000" b="1" dirty="0">
              <a:latin typeface="Arabic Typesetting" pitchFamily="66" charset="-78"/>
            </a:endParaRPr>
          </a:p>
        </p:txBody>
      </p:sp>
      <p:sp>
        <p:nvSpPr>
          <p:cNvPr id="3" name="מציין מיקום תוכן 2"/>
          <p:cNvSpPr>
            <a:spLocks noGrp="1"/>
          </p:cNvSpPr>
          <p:nvPr>
            <p:ph sz="quarter" idx="1"/>
          </p:nvPr>
        </p:nvSpPr>
        <p:spPr/>
        <p:txBody>
          <a:bodyPr>
            <a:normAutofit/>
          </a:bodyPr>
          <a:lstStyle/>
          <a:p>
            <a:r>
              <a:rPr lang="ar-AE" sz="3600" dirty="0" smtClean="0">
                <a:latin typeface="Arabic Typesetting" pitchFamily="66" charset="-78"/>
                <a:cs typeface="Arabic Typesetting" pitchFamily="66" charset="-78"/>
              </a:rPr>
              <a:t>وهي نصّ اتّصاليّ بين مواطن ومؤسّسة أو بين مؤسّسة وأُخرى، تُعنى بشؤون اجتماعيّة وحياتيّة بين </a:t>
            </a:r>
            <a:r>
              <a:rPr lang="ar-AE" sz="3600" dirty="0">
                <a:latin typeface="Arabic Typesetting" pitchFamily="66" charset="-78"/>
                <a:cs typeface="Arabic Typesetting" pitchFamily="66" charset="-78"/>
              </a:rPr>
              <a:t>الأفراد والمؤسّسات. تمتاز هذه الرسالة بلغة موجزة واضحة خالية من العاطفة </a:t>
            </a:r>
            <a:r>
              <a:rPr lang="ar-AE" sz="3600" dirty="0" smtClean="0">
                <a:latin typeface="Arabic Typesetting" pitchFamily="66" charset="-78"/>
                <a:cs typeface="Arabic Typesetting" pitchFamily="66" charset="-78"/>
              </a:rPr>
              <a:t>والتعبير </a:t>
            </a:r>
            <a:r>
              <a:rPr lang="ar-AE" sz="3600" dirty="0">
                <a:latin typeface="Arabic Typesetting" pitchFamily="66" charset="-78"/>
                <a:cs typeface="Arabic Typesetting" pitchFamily="66" charset="-78"/>
              </a:rPr>
              <a:t>عن </a:t>
            </a:r>
            <a:r>
              <a:rPr lang="ar-AE" sz="3600" dirty="0" smtClean="0">
                <a:latin typeface="Arabic Typesetting" pitchFamily="66" charset="-78"/>
                <a:cs typeface="Arabic Typesetting" pitchFamily="66" charset="-78"/>
              </a:rPr>
              <a:t>المشاعر</a:t>
            </a:r>
            <a:r>
              <a:rPr lang="ar-AE" sz="3600" dirty="0">
                <a:latin typeface="Arabic Typesetting" pitchFamily="66" charset="-78"/>
                <a:cs typeface="Arabic Typesetting" pitchFamily="66" charset="-78"/>
              </a:rPr>
              <a:t>، </a:t>
            </a:r>
            <a:r>
              <a:rPr lang="ar-AE" sz="3600" dirty="0" smtClean="0">
                <a:latin typeface="Arabic Typesetting" pitchFamily="66" charset="-78"/>
                <a:cs typeface="Arabic Typesetting" pitchFamily="66" charset="-78"/>
              </a:rPr>
              <a:t>الأسلوب </a:t>
            </a:r>
            <a:r>
              <a:rPr lang="ar-AE" sz="3600" dirty="0">
                <a:latin typeface="Arabic Typesetting" pitchFamily="66" charset="-78"/>
                <a:cs typeface="Arabic Typesetting" pitchFamily="66" charset="-78"/>
              </a:rPr>
              <a:t>هو تقريري بمعنى أنه يسيطر عليه </a:t>
            </a:r>
            <a:r>
              <a:rPr lang="ar-AE" sz="3600" dirty="0" smtClean="0">
                <a:latin typeface="Arabic Typesetting" pitchFamily="66" charset="-78"/>
                <a:cs typeface="Arabic Typesetting" pitchFamily="66" charset="-78"/>
              </a:rPr>
              <a:t>المنطق </a:t>
            </a:r>
            <a:r>
              <a:rPr lang="ar-AE" sz="3600" dirty="0">
                <a:latin typeface="Arabic Typesetting" pitchFamily="66" charset="-78"/>
                <a:cs typeface="Arabic Typesetting" pitchFamily="66" charset="-78"/>
              </a:rPr>
              <a:t>وتفصيلات الأحداث الواقعيّة، واللغة دقيقة بعيدة عن </a:t>
            </a:r>
            <a:r>
              <a:rPr lang="ar-AE" sz="3600" dirty="0" smtClean="0">
                <a:latin typeface="Arabic Typesetting" pitchFamily="66" charset="-78"/>
                <a:cs typeface="Arabic Typesetting" pitchFamily="66" charset="-78"/>
              </a:rPr>
              <a:t>الاحتمال والتأويل.</a:t>
            </a:r>
            <a:endParaRPr lang="he-IL" sz="3600" dirty="0">
              <a:latin typeface="Arabic Typesetting" pitchFamily="66" charset="-78"/>
            </a:endParaRPr>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761013">
            <a:off x="899592" y="4077072"/>
            <a:ext cx="2353356" cy="2276872"/>
          </a:xfrm>
          <a:prstGeom prst="rect">
            <a:avLst/>
          </a:prstGeom>
          <a:ln>
            <a:noFill/>
          </a:ln>
          <a:effectLst>
            <a:softEdge rad="112500"/>
          </a:effectLst>
        </p:spPr>
      </p:pic>
      <p:pic>
        <p:nvPicPr>
          <p:cNvPr id="5" name="תמונה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2951" y="4471681"/>
            <a:ext cx="2191710" cy="1549607"/>
          </a:xfrm>
          <a:prstGeom prst="rect">
            <a:avLst/>
          </a:prstGeom>
          <a:ln>
            <a:noFill/>
          </a:ln>
          <a:effectLst>
            <a:softEdge rad="112500"/>
          </a:effectLst>
        </p:spPr>
      </p:pic>
    </p:spTree>
    <p:extLst>
      <p:ext uri="{BB962C8B-B14F-4D97-AF65-F5344CB8AC3E}">
        <p14:creationId xmlns:p14="http://schemas.microsoft.com/office/powerpoint/2010/main" val="1117065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sz="quarter" idx="1"/>
          </p:nvPr>
        </p:nvSpPr>
        <p:spPr/>
        <p:style>
          <a:lnRef idx="2">
            <a:schemeClr val="dk1"/>
          </a:lnRef>
          <a:fillRef idx="1">
            <a:schemeClr val="lt1"/>
          </a:fillRef>
          <a:effectRef idx="0">
            <a:schemeClr val="dk1"/>
          </a:effectRef>
          <a:fontRef idx="minor">
            <a:schemeClr val="dk1"/>
          </a:fontRef>
        </p:style>
        <p:txBody>
          <a:bodyPr>
            <a:normAutofit/>
          </a:bodyPr>
          <a:lstStyle/>
          <a:p>
            <a:r>
              <a:rPr lang="ar-AE" sz="3600" b="1" dirty="0">
                <a:latin typeface="Arabic Typesetting" pitchFamily="66" charset="-78"/>
                <a:cs typeface="Arabic Typesetting" pitchFamily="66" charset="-78"/>
              </a:rPr>
              <a:t>من أغراض الرسالة </a:t>
            </a:r>
            <a:r>
              <a:rPr lang="ar-AE" sz="3600" b="1" dirty="0" smtClean="0">
                <a:latin typeface="Arabic Typesetting" pitchFamily="66" charset="-78"/>
                <a:cs typeface="Arabic Typesetting" pitchFamily="66" charset="-78"/>
              </a:rPr>
              <a:t>الرسميّة: الاستعلام حول قضيّة معيّنة، تقديم طلب أو شكوى، دعوة، أو غرض مشكلة وما الى ذلك...</a:t>
            </a:r>
          </a:p>
          <a:p>
            <a:endParaRPr lang="he-IL" sz="3600" b="1" dirty="0">
              <a:latin typeface="Arabic Typesetting" pitchFamily="66" charset="-78"/>
            </a:endParaRPr>
          </a:p>
        </p:txBody>
      </p:sp>
      <p:pic>
        <p:nvPicPr>
          <p:cNvPr id="4" name="תמונה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58916">
            <a:off x="4580668" y="3197655"/>
            <a:ext cx="2841448" cy="2500475"/>
          </a:xfrm>
          <a:prstGeom prst="rect">
            <a:avLst/>
          </a:prstGeom>
          <a:ln>
            <a:noFill/>
          </a:ln>
          <a:effectLst>
            <a:softEdge rad="112500"/>
          </a:effectLst>
        </p:spPr>
      </p:pic>
      <p:pic>
        <p:nvPicPr>
          <p:cNvPr id="5" name="תמונה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46582">
            <a:off x="1224518" y="2996458"/>
            <a:ext cx="2382380" cy="2818115"/>
          </a:xfrm>
          <a:prstGeom prst="rect">
            <a:avLst/>
          </a:prstGeom>
          <a:ln>
            <a:noFill/>
          </a:ln>
          <a:effectLst>
            <a:softEdge rad="112500"/>
          </a:effectLst>
        </p:spPr>
      </p:pic>
    </p:spTree>
    <p:extLst>
      <p:ext uri="{BB962C8B-B14F-4D97-AF65-F5344CB8AC3E}">
        <p14:creationId xmlns:p14="http://schemas.microsoft.com/office/powerpoint/2010/main" val="1465946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3394720" cy="1143000"/>
          </a:xfrm>
        </p:spPr>
        <p:style>
          <a:lnRef idx="1">
            <a:schemeClr val="accent6"/>
          </a:lnRef>
          <a:fillRef idx="2">
            <a:schemeClr val="accent6"/>
          </a:fillRef>
          <a:effectRef idx="1">
            <a:schemeClr val="accent6"/>
          </a:effectRef>
          <a:fontRef idx="minor">
            <a:schemeClr val="dk1"/>
          </a:fontRef>
        </p:style>
        <p:txBody>
          <a:bodyPr>
            <a:normAutofit/>
          </a:bodyPr>
          <a:lstStyle/>
          <a:p>
            <a:r>
              <a:rPr lang="ar-AE" sz="6000" b="1" dirty="0">
                <a:latin typeface="Arabic Typesetting" pitchFamily="66" charset="-78"/>
                <a:cs typeface="Arabic Typesetting" pitchFamily="66" charset="-78"/>
              </a:rPr>
              <a:t>طرائق </a:t>
            </a:r>
            <a:r>
              <a:rPr lang="ar-AE" sz="6000" b="1" dirty="0" smtClean="0">
                <a:latin typeface="Arabic Typesetting" pitchFamily="66" charset="-78"/>
                <a:cs typeface="Arabic Typesetting" pitchFamily="66" charset="-78"/>
              </a:rPr>
              <a:t>الإرسال</a:t>
            </a:r>
            <a:endParaRPr lang="he-IL" sz="6000" b="1" dirty="0">
              <a:latin typeface="Arabic Typesetting" pitchFamily="66" charset="-78"/>
            </a:endParaRPr>
          </a:p>
        </p:txBody>
      </p:sp>
      <p:sp>
        <p:nvSpPr>
          <p:cNvPr id="3" name="מציין מיקום תוכן 2"/>
          <p:cNvSpPr>
            <a:spLocks noGrp="1"/>
          </p:cNvSpPr>
          <p:nvPr>
            <p:ph sz="quarter" idx="1"/>
          </p:nvPr>
        </p:nvSpPr>
        <p:spPr>
          <a:xfrm>
            <a:off x="1907704" y="1600200"/>
            <a:ext cx="6017096" cy="4277072"/>
          </a:xfrm>
        </p:spPr>
        <p:style>
          <a:lnRef idx="1">
            <a:schemeClr val="accent6"/>
          </a:lnRef>
          <a:fillRef idx="2">
            <a:schemeClr val="accent6"/>
          </a:fillRef>
          <a:effectRef idx="1">
            <a:schemeClr val="accent6"/>
          </a:effectRef>
          <a:fontRef idx="minor">
            <a:schemeClr val="dk1"/>
          </a:fontRef>
        </p:style>
        <p:txBody>
          <a:bodyPr>
            <a:normAutofit/>
          </a:bodyPr>
          <a:lstStyle/>
          <a:p>
            <a:pPr>
              <a:buFont typeface="Wingdings" pitchFamily="2" charset="2"/>
              <a:buChar char="v"/>
            </a:pPr>
            <a:r>
              <a:rPr lang="ar-AE" sz="4800" dirty="0" smtClean="0">
                <a:latin typeface="Arabic Typesetting" pitchFamily="66" charset="-78"/>
                <a:cs typeface="Arabic Typesetting" pitchFamily="66" charset="-78"/>
              </a:rPr>
              <a:t>الرّسالة الالكترونيّة</a:t>
            </a:r>
          </a:p>
          <a:p>
            <a:pPr>
              <a:buFont typeface="Wingdings" pitchFamily="2" charset="2"/>
              <a:buChar char="v"/>
            </a:pPr>
            <a:r>
              <a:rPr lang="ar-AE" sz="4800" dirty="0" smtClean="0">
                <a:latin typeface="Arabic Typesetting" pitchFamily="66" charset="-78"/>
                <a:cs typeface="Arabic Typesetting" pitchFamily="66" charset="-78"/>
              </a:rPr>
              <a:t>الرّسالة النصّيّة القصيرة </a:t>
            </a:r>
            <a:r>
              <a:rPr lang="ar-AE" sz="4800" dirty="0">
                <a:latin typeface="Arabic Typesetting" pitchFamily="66" charset="-78"/>
                <a:cs typeface="Arabic Typesetting" pitchFamily="66" charset="-78"/>
              </a:rPr>
              <a:t>- </a:t>
            </a:r>
            <a:r>
              <a:rPr lang="en-US" sz="4800" dirty="0" err="1" smtClean="0">
                <a:latin typeface="Arabic Typesetting" pitchFamily="66" charset="-78"/>
                <a:cs typeface="Arabic Typesetting" pitchFamily="66" charset="-78"/>
              </a:rPr>
              <a:t>sms</a:t>
            </a:r>
            <a:r>
              <a:rPr lang="en-US" sz="4800" dirty="0" smtClean="0">
                <a:latin typeface="Arabic Typesetting" pitchFamily="66" charset="-78"/>
                <a:cs typeface="Arabic Typesetting" pitchFamily="66" charset="-78"/>
              </a:rPr>
              <a:t> </a:t>
            </a:r>
          </a:p>
          <a:p>
            <a:pPr>
              <a:buFont typeface="Wingdings" pitchFamily="2" charset="2"/>
              <a:buChar char="v"/>
            </a:pPr>
            <a:r>
              <a:rPr lang="ar-AE" sz="4800" dirty="0" smtClean="0">
                <a:latin typeface="Arabic Typesetting" pitchFamily="66" charset="-78"/>
                <a:cs typeface="Arabic Typesetting" pitchFamily="66" charset="-78"/>
              </a:rPr>
              <a:t>الرّسالة الخطيّة </a:t>
            </a:r>
            <a:endParaRPr lang="he-IL" sz="4800" dirty="0">
              <a:latin typeface="Arabic Typesetting" pitchFamily="66" charset="-78"/>
            </a:endParaRPr>
          </a:p>
        </p:txBody>
      </p:sp>
    </p:spTree>
    <p:extLst>
      <p:ext uri="{BB962C8B-B14F-4D97-AF65-F5344CB8AC3E}">
        <p14:creationId xmlns:p14="http://schemas.microsoft.com/office/powerpoint/2010/main" val="42169215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חלון">
  <a:themeElements>
    <a:clrScheme name="חלון">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קלאסי">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חלון">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389</TotalTime>
  <Words>344</Words>
  <Application>Microsoft Office PowerPoint</Application>
  <PresentationFormat>‫הצגה על המסך (4:3)</PresentationFormat>
  <Paragraphs>28</Paragraphs>
  <Slides>12</Slides>
  <Notes>0</Notes>
  <HiddenSlides>0</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12</vt:i4>
      </vt:variant>
    </vt:vector>
  </HeadingPairs>
  <TitlesOfParts>
    <vt:vector size="19" baseType="lpstr">
      <vt:lpstr>Arabic Typesetting</vt:lpstr>
      <vt:lpstr>Arial</vt:lpstr>
      <vt:lpstr>Times New Roman</vt:lpstr>
      <vt:lpstr>Urdu Typesetting</vt:lpstr>
      <vt:lpstr>Wingdings</vt:lpstr>
      <vt:lpstr>Wingdings 2</vt:lpstr>
      <vt:lpstr>חלון</vt:lpstr>
      <vt:lpstr>الرّسالة</vt:lpstr>
      <vt:lpstr>مُقدّمة</vt:lpstr>
      <vt:lpstr>أهميّة الرّسالة</vt:lpstr>
      <vt:lpstr>أنواع الرّسائل</vt:lpstr>
      <vt:lpstr>الرّسالة الشخصية</vt:lpstr>
      <vt:lpstr>מצגת של PowerPoint</vt:lpstr>
      <vt:lpstr>الرّسالة الرسميّة</vt:lpstr>
      <vt:lpstr>מצגת של PowerPoint</vt:lpstr>
      <vt:lpstr>طرائق الإرسال</vt:lpstr>
      <vt:lpstr>                الرّسالة الالكترونيّة</vt:lpstr>
      <vt:lpstr> الرّسالة النصّيّة القصيرة - sms  </vt:lpstr>
      <vt:lpstr> الرّسالة الخطيّة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الرّسالة</dc:title>
  <dc:creator>WINDOWS</dc:creator>
  <cp:lastModifiedBy>home</cp:lastModifiedBy>
  <cp:revision>19</cp:revision>
  <dcterms:created xsi:type="dcterms:W3CDTF">2019-01-26T09:28:53Z</dcterms:created>
  <dcterms:modified xsi:type="dcterms:W3CDTF">2020-09-25T18:39:31Z</dcterms:modified>
</cp:coreProperties>
</file>