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7" d="100"/>
          <a:sy n="77" d="100"/>
        </p:scale>
        <p:origin x="161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1CE78C4-5240-4005-8BFC-597B2F46DAB8}" type="datetimeFigureOut">
              <a:rPr lang="he-IL" smtClean="0"/>
              <a:t>ט"ז/שבט/תשפ"א</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AC4C764E-5213-4F23-BBF2-7F21BD02AFB3}" type="slidenum">
              <a:rPr lang="he-IL" smtClean="0"/>
              <a:t>‹#›</a:t>
            </a:fld>
            <a:endParaRPr lang="he-IL"/>
          </a:p>
        </p:txBody>
      </p:sp>
    </p:spTree>
    <p:extLst>
      <p:ext uri="{BB962C8B-B14F-4D97-AF65-F5344CB8AC3E}">
        <p14:creationId xmlns:p14="http://schemas.microsoft.com/office/powerpoint/2010/main" val="455329374"/>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AC4C764E-5213-4F23-BBF2-7F21BD02AFB3}" type="slidenum">
              <a:rPr lang="he-IL" smtClean="0"/>
              <a:t>5</a:t>
            </a:fld>
            <a:endParaRPr lang="he-IL"/>
          </a:p>
        </p:txBody>
      </p:sp>
    </p:spTree>
    <p:extLst>
      <p:ext uri="{BB962C8B-B14F-4D97-AF65-F5344CB8AC3E}">
        <p14:creationId xmlns:p14="http://schemas.microsoft.com/office/powerpoint/2010/main" val="9112302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a:t>לחץ כדי לערוך סגנון כותרת של תבנית בסיס</a:t>
            </a:r>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a:t>לחץ כדי לערוך סגנון כותרת משנה של תבנית בסיס</a:t>
            </a:r>
          </a:p>
        </p:txBody>
      </p:sp>
      <p:sp>
        <p:nvSpPr>
          <p:cNvPr id="4" name="מציין מיקום של תאריך 3"/>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22358129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36886066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a:t>לחץ כדי לערוך סגנון כותרת של תבנית בסיס</a:t>
            </a:r>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24921077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idx="1"/>
          </p:nvPr>
        </p:nvSpPr>
        <p:spPr/>
        <p:txBody>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14722835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2866759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של תאריך 4"/>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1961860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7" name="מציין מיקום של תאריך 6"/>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3192651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a:t>לחץ כדי לערוך סגנון כותרת של תבנית בסיס</a:t>
            </a:r>
          </a:p>
        </p:txBody>
      </p:sp>
      <p:sp>
        <p:nvSpPr>
          <p:cNvPr id="3" name="מציין מיקום של תאריך 2"/>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1437879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2855477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a:t>לחץ כדי לערוך סגנון כותרת של תבנית בסיס</a:t>
            </a:r>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13867777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a:t>לחץ כדי לערוך סגנון כותרת של תבנית בסיס</a:t>
            </a:r>
          </a:p>
        </p:txBody>
      </p:sp>
      <p:sp>
        <p:nvSpPr>
          <p:cNvPr id="3" name="מציין מיקום של תמונה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A70DEC61-F518-4535-8178-2C55E2696EEB}" type="datetimeFigureOut">
              <a:rPr lang="he-IL" smtClean="0"/>
              <a:t>ט"ז/שבט/תשפ"א</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1C9D1B80-EA08-4162-8520-69DBE7C9E771}" type="slidenum">
              <a:rPr lang="he-IL" smtClean="0"/>
              <a:t>‹#›</a:t>
            </a:fld>
            <a:endParaRPr lang="he-IL"/>
          </a:p>
        </p:txBody>
      </p:sp>
    </p:spTree>
    <p:extLst>
      <p:ext uri="{BB962C8B-B14F-4D97-AF65-F5344CB8AC3E}">
        <p14:creationId xmlns:p14="http://schemas.microsoft.com/office/powerpoint/2010/main" val="6388456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a:t>לחץ כדי לערוך סגנון כותרת של תבנית בסיס</a:t>
            </a:r>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a:t>לחץ כדי לערוך סגנונות טקסט של תבנית בסיס</a:t>
            </a:r>
          </a:p>
          <a:p>
            <a:pPr lvl="1"/>
            <a:r>
              <a:rPr lang="he-IL"/>
              <a:t>רמה שנייה</a:t>
            </a:r>
          </a:p>
          <a:p>
            <a:pPr lvl="2"/>
            <a:r>
              <a:rPr lang="he-IL"/>
              <a:t>רמה שלישית</a:t>
            </a:r>
          </a:p>
          <a:p>
            <a:pPr lvl="3"/>
            <a:r>
              <a:rPr lang="he-IL"/>
              <a:t>רמה רביעית</a:t>
            </a:r>
          </a:p>
          <a:p>
            <a:pPr lvl="4"/>
            <a:r>
              <a:rPr lang="he-IL"/>
              <a:t>רמה חמישית</a:t>
            </a:r>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A70DEC61-F518-4535-8178-2C55E2696EEB}" type="datetimeFigureOut">
              <a:rPr lang="he-IL" smtClean="0"/>
              <a:t>ט"ז/שבט/תשפ"א</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1C9D1B80-EA08-4162-8520-69DBE7C9E771}" type="slidenum">
              <a:rPr lang="he-IL" smtClean="0"/>
              <a:t>‹#›</a:t>
            </a:fld>
            <a:endParaRPr lang="he-IL"/>
          </a:p>
        </p:txBody>
      </p:sp>
    </p:spTree>
    <p:extLst>
      <p:ext uri="{BB962C8B-B14F-4D97-AF65-F5344CB8AC3E}">
        <p14:creationId xmlns:p14="http://schemas.microsoft.com/office/powerpoint/2010/main" val="32149826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p:txBody>
          <a:bodyPr>
            <a:noAutofit/>
          </a:bodyPr>
          <a:lstStyle/>
          <a:p>
            <a:r>
              <a:rPr lang="ar-JO" sz="10000" b="1" dirty="0">
                <a:latin typeface="Traditional Arabic" pitchFamily="18" charset="-78"/>
                <a:cs typeface="Traditional Arabic" pitchFamily="18" charset="-78"/>
              </a:rPr>
              <a:t>آدابُ المسجد</a:t>
            </a:r>
            <a:endParaRPr lang="he-IL" sz="10000" b="1" dirty="0">
              <a:latin typeface="Traditional Arabic" pitchFamily="18" charset="-78"/>
            </a:endParaRPr>
          </a:p>
        </p:txBody>
      </p:sp>
    </p:spTree>
    <p:extLst>
      <p:ext uri="{BB962C8B-B14F-4D97-AF65-F5344CB8AC3E}">
        <p14:creationId xmlns:p14="http://schemas.microsoft.com/office/powerpoint/2010/main" val="1585258326"/>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467544" y="1277888"/>
            <a:ext cx="8229600" cy="1143000"/>
          </a:xfrm>
        </p:spPr>
        <p:txBody>
          <a:bodyPr>
            <a:noAutofit/>
          </a:bodyPr>
          <a:lstStyle/>
          <a:p>
            <a:pPr algn="r"/>
            <a:r>
              <a:rPr lang="ar-JO" sz="3000" b="1" dirty="0">
                <a:latin typeface="Traditional Arabic" pitchFamily="18" charset="-78"/>
                <a:cs typeface="Traditional Arabic" pitchFamily="18" charset="-78"/>
              </a:rPr>
              <a:t>المساجدُ هي بيوتُ اللهِ الَّتي يجتَمِعُ فيها المسلمونَ عِدَّةَ مرّاتٍ في اليوم للعبادةِ، وتعلّم الدّين، فهيَ من أقدسِ الأماكن وأهمّها عند المسلمين، وعليهم أنْ يُحافظوا عليها نظيفةً مرتَّبَةً وجميلةً في الدّاخلِ والخارِجِ.</a:t>
            </a:r>
            <a:endParaRPr lang="he-IL" sz="3000" b="1" dirty="0">
              <a:latin typeface="Traditional Arabic" pitchFamily="18" charset="-78"/>
            </a:endParaRPr>
          </a:p>
        </p:txBody>
      </p:sp>
      <p:sp>
        <p:nvSpPr>
          <p:cNvPr id="4" name="כותרת 1"/>
          <p:cNvSpPr txBox="1">
            <a:spLocks/>
          </p:cNvSpPr>
          <p:nvPr/>
        </p:nvSpPr>
        <p:spPr>
          <a:xfrm>
            <a:off x="446856" y="3582144"/>
            <a:ext cx="8229600" cy="1143000"/>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JO" sz="3000" b="1" dirty="0">
                <a:latin typeface="Traditional Arabic" pitchFamily="18" charset="-78"/>
                <a:cs typeface="Traditional Arabic" pitchFamily="18" charset="-78"/>
              </a:rPr>
              <a:t>إنَّ للمساجِدِ آدابًا يَجِبُ على كلّ مسلمٍ أنْ يَتَحلّى بها حتّى تكونَ عِبادَتُهُ مقبولةً وَأجرُهُ عظيمًا.</a:t>
            </a:r>
            <a:endParaRPr lang="he-IL" sz="3000" b="1" dirty="0">
              <a:latin typeface="Traditional Arabic" pitchFamily="18" charset="-78"/>
            </a:endParaRPr>
          </a:p>
        </p:txBody>
      </p:sp>
    </p:spTree>
    <p:extLst>
      <p:ext uri="{BB962C8B-B14F-4D97-AF65-F5344CB8AC3E}">
        <p14:creationId xmlns:p14="http://schemas.microsoft.com/office/powerpoint/2010/main" val="2546269132"/>
      </p:ext>
    </p:extLst>
  </p:cSld>
  <p:clrMapOvr>
    <a:masterClrMapping/>
  </p:clrMapOvr>
  <mc:AlternateContent xmlns:mc="http://schemas.openxmlformats.org/markup-compatibility/2006" xmlns:p14="http://schemas.microsoft.com/office/powerpoint/2010/main">
    <mc:Choice Requires="p14">
      <p:transition spd="slow" p14:dur="1200">
        <p14:flip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 calcmode="lin" valueType="num">
                                      <p:cBhvr additive="base">
                                        <p:cTn id="1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1"/>
          <p:cNvSpPr txBox="1">
            <a:spLocks/>
          </p:cNvSpPr>
          <p:nvPr/>
        </p:nvSpPr>
        <p:spPr>
          <a:xfrm>
            <a:off x="6444208" y="764704"/>
            <a:ext cx="2232248" cy="1008112"/>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kern="1200">
                <a:solidFill>
                  <a:schemeClr val="tx1"/>
                </a:solidFill>
                <a:latin typeface="+mj-lt"/>
                <a:ea typeface="+mj-ea"/>
                <a:cs typeface="+mj-cs"/>
              </a:defRPr>
            </a:lvl1pPr>
          </a:lstStyle>
          <a:p>
            <a:pPr algn="r"/>
            <a:r>
              <a:rPr lang="ar-JO" sz="3500" b="1" dirty="0">
                <a:latin typeface="Traditional Arabic" pitchFamily="18" charset="-78"/>
                <a:cs typeface="Traditional Arabic" pitchFamily="18" charset="-78"/>
              </a:rPr>
              <a:t>آدابُ الْمَسْجِدِ:</a:t>
            </a:r>
            <a:endParaRPr lang="he-IL" sz="3500" b="1" dirty="0">
              <a:latin typeface="Traditional Arabic" pitchFamily="18" charset="-78"/>
            </a:endParaRPr>
          </a:p>
        </p:txBody>
      </p:sp>
      <p:sp>
        <p:nvSpPr>
          <p:cNvPr id="5" name="TextBox 4"/>
          <p:cNvSpPr txBox="1"/>
          <p:nvPr/>
        </p:nvSpPr>
        <p:spPr>
          <a:xfrm>
            <a:off x="1442993" y="1988840"/>
            <a:ext cx="7170553" cy="1015663"/>
          </a:xfrm>
          <a:prstGeom prst="rect">
            <a:avLst/>
          </a:prstGeom>
          <a:noFill/>
        </p:spPr>
        <p:txBody>
          <a:bodyPr wrap="none" rtlCol="1">
            <a:spAutoFit/>
          </a:bodyPr>
          <a:lstStyle/>
          <a:p>
            <a:r>
              <a:rPr lang="ar-JO" sz="2500" dirty="0">
                <a:latin typeface="Traditional Arabic" pitchFamily="18" charset="-78"/>
                <a:cs typeface="Traditional Arabic" pitchFamily="18" charset="-78"/>
              </a:rPr>
              <a:t>1</a:t>
            </a:r>
            <a:r>
              <a:rPr lang="ar-JO" sz="3000" b="1" dirty="0">
                <a:latin typeface="Traditional Arabic" pitchFamily="18" charset="-78"/>
                <a:cs typeface="Traditional Arabic" pitchFamily="18" charset="-78"/>
              </a:rPr>
              <a:t>) أن يأتي المسلمُ نظيفَ الجسمِ والثّيابِ، متطيّبًا، </a:t>
            </a:r>
          </a:p>
          <a:p>
            <a:r>
              <a:rPr lang="ar-JO" sz="3000" b="1" dirty="0">
                <a:latin typeface="Traditional Arabic" pitchFamily="18" charset="-78"/>
                <a:cs typeface="Traditional Arabic" pitchFamily="18" charset="-78"/>
              </a:rPr>
              <a:t>لأنَّ الأنسانَ في الصَّلاةِ يَقِفُ بينَ يديّ اللهِ الّذي خلقهُ، ويسَّرَ رزقَهُ .</a:t>
            </a:r>
            <a:endParaRPr lang="he-IL" sz="3000" b="1" dirty="0">
              <a:latin typeface="Traditional Arabic" pitchFamily="18" charset="-78"/>
            </a:endParaRPr>
          </a:p>
        </p:txBody>
      </p:sp>
      <p:sp>
        <p:nvSpPr>
          <p:cNvPr id="6" name="TextBox 5"/>
          <p:cNvSpPr txBox="1"/>
          <p:nvPr/>
        </p:nvSpPr>
        <p:spPr>
          <a:xfrm>
            <a:off x="4024348" y="2989401"/>
            <a:ext cx="4580100" cy="1292662"/>
          </a:xfrm>
          <a:prstGeom prst="rect">
            <a:avLst/>
          </a:prstGeom>
          <a:noFill/>
        </p:spPr>
        <p:txBody>
          <a:bodyPr wrap="none" rtlCol="1">
            <a:spAutoFit/>
          </a:bodyPr>
          <a:lstStyle/>
          <a:p>
            <a:r>
              <a:rPr lang="ar-JO" sz="3000" b="1" dirty="0">
                <a:latin typeface="Traditional Arabic" pitchFamily="18" charset="-78"/>
                <a:cs typeface="Traditional Arabic" pitchFamily="18" charset="-78"/>
              </a:rPr>
              <a:t>قالَ تعالى: </a:t>
            </a:r>
          </a:p>
          <a:p>
            <a:r>
              <a:rPr lang="ar-JO" sz="3000" b="1" dirty="0">
                <a:latin typeface="Traditional Arabic" pitchFamily="18" charset="-78"/>
                <a:cs typeface="Traditional Arabic" pitchFamily="18" charset="-78"/>
              </a:rPr>
              <a:t>«يا بني آدمَ خُذوا زينَتَكُمْ عِنْدَ كلِّ مَسْجِدِ»</a:t>
            </a:r>
          </a:p>
          <a:p>
            <a:pPr algn="ctr"/>
            <a:r>
              <a:rPr lang="ar-JO" b="1" dirty="0">
                <a:latin typeface="Traditional Arabic" pitchFamily="18" charset="-78"/>
                <a:cs typeface="Traditional Arabic" pitchFamily="18" charset="-78"/>
              </a:rPr>
              <a:t>       (سورة الأعراف – الآية: 31)</a:t>
            </a:r>
            <a:endParaRPr lang="he-IL" b="1" dirty="0">
              <a:latin typeface="Traditional Arabic" pitchFamily="18" charset="-78"/>
            </a:endParaRPr>
          </a:p>
        </p:txBody>
      </p:sp>
      <p:sp>
        <p:nvSpPr>
          <p:cNvPr id="7" name="TextBox 6"/>
          <p:cNvSpPr txBox="1"/>
          <p:nvPr/>
        </p:nvSpPr>
        <p:spPr>
          <a:xfrm>
            <a:off x="896889" y="4429561"/>
            <a:ext cx="7707559" cy="1015663"/>
          </a:xfrm>
          <a:prstGeom prst="rect">
            <a:avLst/>
          </a:prstGeom>
          <a:noFill/>
        </p:spPr>
        <p:txBody>
          <a:bodyPr wrap="none" rtlCol="1">
            <a:spAutoFit/>
          </a:bodyPr>
          <a:lstStyle/>
          <a:p>
            <a:r>
              <a:rPr lang="ar-JO" sz="2500" dirty="0">
                <a:latin typeface="Traditional Arabic" pitchFamily="18" charset="-78"/>
                <a:cs typeface="Traditional Arabic" pitchFamily="18" charset="-78"/>
              </a:rPr>
              <a:t>2</a:t>
            </a:r>
            <a:r>
              <a:rPr lang="ar-JO" sz="3000" b="1" dirty="0">
                <a:latin typeface="Traditional Arabic" pitchFamily="18" charset="-78"/>
                <a:cs typeface="Traditional Arabic" pitchFamily="18" charset="-78"/>
              </a:rPr>
              <a:t>) منَ السُّنَّةِ أنْ يدخلَ المسْلِمُ إلى المسجِدِ برِجْلِهِ اليُمْنى ويقولُ:</a:t>
            </a:r>
          </a:p>
          <a:p>
            <a:r>
              <a:rPr lang="ar-JO" sz="3000" b="1" dirty="0">
                <a:latin typeface="Traditional Arabic" pitchFamily="18" charset="-78"/>
                <a:cs typeface="Traditional Arabic" pitchFamily="18" charset="-78"/>
              </a:rPr>
              <a:t>« بسم الله، اللهُمَّ صلِّ على سيّدنا محمدٍ، اللهُمَّ افتح لي أبواب رَحْمَتِكَ»</a:t>
            </a:r>
            <a:endParaRPr lang="he-IL" sz="3000" b="1" dirty="0">
              <a:latin typeface="Traditional Arabic" pitchFamily="18" charset="-78"/>
            </a:endParaRPr>
          </a:p>
        </p:txBody>
      </p:sp>
    </p:spTree>
    <p:extLst>
      <p:ext uri="{BB962C8B-B14F-4D97-AF65-F5344CB8AC3E}">
        <p14:creationId xmlns:p14="http://schemas.microsoft.com/office/powerpoint/2010/main" val="3659366339"/>
      </p:ext>
    </p:extLst>
  </p:cSld>
  <p:clrMapOvr>
    <a:masterClrMapping/>
  </p:clrMapOvr>
  <mc:AlternateContent xmlns:mc="http://schemas.openxmlformats.org/markup-compatibility/2006" xmlns:p14="http://schemas.microsoft.com/office/powerpoint/2010/main">
    <mc:Choice Requires="p14">
      <p:transition spd="slow" p14:dur="1600">
        <p14:prism dir="r"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wheel(1)">
                                      <p:cBhvr>
                                        <p:cTn id="12" dur="2000"/>
                                        <p:tgtEl>
                                          <p:spTgt spid="5">
                                            <p:txEl>
                                              <p:pRg st="0" end="0"/>
                                            </p:txEl>
                                          </p:spTgt>
                                        </p:tgtEl>
                                      </p:cBhvr>
                                    </p:animEffect>
                                  </p:childTnLst>
                                </p:cTn>
                              </p:par>
                              <p:par>
                                <p:cTn id="13" presetID="21" presetClass="entr" presetSubtype="1" fill="hold" nodeType="with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animEffect transition="in" filter="wheel(1)">
                                      <p:cBhvr>
                                        <p:cTn id="15" dur="2000"/>
                                        <p:tgtEl>
                                          <p:spTgt spid="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nodeType="clickEffect">
                                  <p:stCondLst>
                                    <p:cond delay="0"/>
                                  </p:stCondLst>
                                  <p:childTnLst>
                                    <p:set>
                                      <p:cBhvr>
                                        <p:cTn id="19" dur="1" fill="hold">
                                          <p:stCondLst>
                                            <p:cond delay="0"/>
                                          </p:stCondLst>
                                        </p:cTn>
                                        <p:tgtEl>
                                          <p:spTgt spid="6">
                                            <p:txEl>
                                              <p:pRg st="0" end="0"/>
                                            </p:txEl>
                                          </p:spTgt>
                                        </p:tgtEl>
                                        <p:attrNameLst>
                                          <p:attrName>style.visibility</p:attrName>
                                        </p:attrNameLst>
                                      </p:cBhvr>
                                      <p:to>
                                        <p:strVal val="visible"/>
                                      </p:to>
                                    </p:set>
                                    <p:anim calcmode="lin" valueType="num">
                                      <p:cBhvr>
                                        <p:cTn id="20"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6">
                                            <p:txEl>
                                              <p:pRg st="0" end="0"/>
                                            </p:txEl>
                                          </p:spTgt>
                                        </p:tgtEl>
                                      </p:cBhvr>
                                    </p:animEffect>
                                  </p:childTnLst>
                                </p:cTn>
                              </p:par>
                              <p:par>
                                <p:cTn id="23" presetID="53" presetClass="entr" presetSubtype="16" fill="hold"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 calcmode="lin" valueType="num">
                                      <p:cBhvr>
                                        <p:cTn id="25"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26"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27" dur="500"/>
                                        <p:tgtEl>
                                          <p:spTgt spid="6">
                                            <p:txEl>
                                              <p:pRg st="1" end="1"/>
                                            </p:txEl>
                                          </p:spTgt>
                                        </p:tgtEl>
                                      </p:cBhvr>
                                    </p:animEffect>
                                  </p:childTnLst>
                                </p:cTn>
                              </p:par>
                              <p:par>
                                <p:cTn id="28" presetID="53" presetClass="entr" presetSubtype="16" fill="hold" nodeType="withEffect">
                                  <p:stCondLst>
                                    <p:cond delay="0"/>
                                  </p:stCondLst>
                                  <p:childTnLst>
                                    <p:set>
                                      <p:cBhvr>
                                        <p:cTn id="29" dur="1" fill="hold">
                                          <p:stCondLst>
                                            <p:cond delay="0"/>
                                          </p:stCondLst>
                                        </p:cTn>
                                        <p:tgtEl>
                                          <p:spTgt spid="6">
                                            <p:txEl>
                                              <p:pRg st="2" end="2"/>
                                            </p:txEl>
                                          </p:spTgt>
                                        </p:tgtEl>
                                        <p:attrNameLst>
                                          <p:attrName>style.visibility</p:attrName>
                                        </p:attrNameLst>
                                      </p:cBhvr>
                                      <p:to>
                                        <p:strVal val="visible"/>
                                      </p:to>
                                    </p:set>
                                    <p:anim calcmode="lin" valueType="num">
                                      <p:cBhvr>
                                        <p:cTn id="30" dur="500" fill="hold"/>
                                        <p:tgtEl>
                                          <p:spTgt spid="6">
                                            <p:txEl>
                                              <p:pRg st="2" end="2"/>
                                            </p:txEl>
                                          </p:spTgt>
                                        </p:tgtEl>
                                        <p:attrNameLst>
                                          <p:attrName>ppt_w</p:attrName>
                                        </p:attrNameLst>
                                      </p:cBhvr>
                                      <p:tavLst>
                                        <p:tav tm="0">
                                          <p:val>
                                            <p:fltVal val="0"/>
                                          </p:val>
                                        </p:tav>
                                        <p:tav tm="100000">
                                          <p:val>
                                            <p:strVal val="#ppt_w"/>
                                          </p:val>
                                        </p:tav>
                                      </p:tavLst>
                                    </p:anim>
                                    <p:anim calcmode="lin" valueType="num">
                                      <p:cBhvr>
                                        <p:cTn id="31" dur="500" fill="hold"/>
                                        <p:tgtEl>
                                          <p:spTgt spid="6">
                                            <p:txEl>
                                              <p:pRg st="2" end="2"/>
                                            </p:txEl>
                                          </p:spTgt>
                                        </p:tgtEl>
                                        <p:attrNameLst>
                                          <p:attrName>ppt_h</p:attrName>
                                        </p:attrNameLst>
                                      </p:cBhvr>
                                      <p:tavLst>
                                        <p:tav tm="0">
                                          <p:val>
                                            <p:fltVal val="0"/>
                                          </p:val>
                                        </p:tav>
                                        <p:tav tm="100000">
                                          <p:val>
                                            <p:strVal val="#ppt_h"/>
                                          </p:val>
                                        </p:tav>
                                      </p:tavLst>
                                    </p:anim>
                                    <p:animEffect transition="in" filter="fade">
                                      <p:cBhvr>
                                        <p:cTn id="32" dur="500"/>
                                        <p:tgtEl>
                                          <p:spTgt spid="6">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960398" y="548680"/>
            <a:ext cx="6325771" cy="553998"/>
          </a:xfrm>
          <a:prstGeom prst="rect">
            <a:avLst/>
          </a:prstGeom>
          <a:noFill/>
        </p:spPr>
        <p:txBody>
          <a:bodyPr wrap="none" rtlCol="1">
            <a:spAutoFit/>
          </a:bodyPr>
          <a:lstStyle/>
          <a:p>
            <a:r>
              <a:rPr lang="ar-JO" sz="2500" dirty="0">
                <a:latin typeface="Traditional Arabic" pitchFamily="18" charset="-78"/>
                <a:cs typeface="Traditional Arabic" pitchFamily="18" charset="-78"/>
              </a:rPr>
              <a:t>3</a:t>
            </a:r>
            <a:r>
              <a:rPr lang="ar-JO" sz="3000" b="1" dirty="0">
                <a:latin typeface="Traditional Arabic" pitchFamily="18" charset="-78"/>
                <a:cs typeface="Traditional Arabic" pitchFamily="18" charset="-78"/>
              </a:rPr>
              <a:t>) إذا دخل المسلمُ المسجِدَ يُصلّي رَكْعَتَيْنِ تحيّة المسجدِ.</a:t>
            </a:r>
            <a:endParaRPr lang="he-IL" sz="3000" b="1" dirty="0">
              <a:latin typeface="Traditional Arabic" pitchFamily="18" charset="-78"/>
            </a:endParaRPr>
          </a:p>
        </p:txBody>
      </p:sp>
      <p:sp>
        <p:nvSpPr>
          <p:cNvPr id="5" name="TextBox 4"/>
          <p:cNvSpPr txBox="1"/>
          <p:nvPr/>
        </p:nvSpPr>
        <p:spPr>
          <a:xfrm>
            <a:off x="1766227" y="1693257"/>
            <a:ext cx="6550190" cy="1015663"/>
          </a:xfrm>
          <a:prstGeom prst="rect">
            <a:avLst/>
          </a:prstGeom>
          <a:noFill/>
        </p:spPr>
        <p:txBody>
          <a:bodyPr wrap="none" rtlCol="1">
            <a:spAutoFit/>
          </a:bodyPr>
          <a:lstStyle/>
          <a:p>
            <a:r>
              <a:rPr lang="ar-JO" sz="2500" dirty="0">
                <a:latin typeface="Traditional Arabic" pitchFamily="18" charset="-78"/>
                <a:cs typeface="Traditional Arabic" pitchFamily="18" charset="-78"/>
              </a:rPr>
              <a:t>4</a:t>
            </a:r>
            <a:r>
              <a:rPr lang="ar-JO" sz="3000" b="1" dirty="0">
                <a:latin typeface="Traditional Arabic" pitchFamily="18" charset="-78"/>
                <a:cs typeface="Traditional Arabic" pitchFamily="18" charset="-78"/>
              </a:rPr>
              <a:t>) يَجلسُ المسلِمُ في المكان الخالي، فلا يتخطّى الصّفوفَ، </a:t>
            </a:r>
          </a:p>
          <a:p>
            <a:r>
              <a:rPr lang="ar-JO" sz="3000" b="1" dirty="0">
                <a:latin typeface="Traditional Arabic" pitchFamily="18" charset="-78"/>
                <a:cs typeface="Traditional Arabic" pitchFamily="18" charset="-78"/>
              </a:rPr>
              <a:t>ليجلِسَ في الصّفِ الأوَّلِ والثاني، لأنَّ تخطّي الصُّفوفِ مَكروهٌ.</a:t>
            </a:r>
            <a:endParaRPr lang="he-IL" sz="3000" b="1" dirty="0">
              <a:latin typeface="Traditional Arabic" pitchFamily="18" charset="-78"/>
            </a:endParaRPr>
          </a:p>
        </p:txBody>
      </p:sp>
      <p:sp>
        <p:nvSpPr>
          <p:cNvPr id="6" name="TextBox 5"/>
          <p:cNvSpPr txBox="1"/>
          <p:nvPr/>
        </p:nvSpPr>
        <p:spPr>
          <a:xfrm>
            <a:off x="931728" y="4789601"/>
            <a:ext cx="7382150" cy="1015663"/>
          </a:xfrm>
          <a:prstGeom prst="rect">
            <a:avLst/>
          </a:prstGeom>
          <a:noFill/>
        </p:spPr>
        <p:txBody>
          <a:bodyPr wrap="none" rtlCol="1">
            <a:spAutoFit/>
          </a:bodyPr>
          <a:lstStyle/>
          <a:p>
            <a:r>
              <a:rPr lang="ar-JO" sz="2500" dirty="0">
                <a:latin typeface="Traditional Arabic" pitchFamily="18" charset="-78"/>
                <a:cs typeface="Traditional Arabic" pitchFamily="18" charset="-78"/>
              </a:rPr>
              <a:t>6</a:t>
            </a:r>
            <a:r>
              <a:rPr lang="ar-JO" sz="3000" b="1" dirty="0">
                <a:latin typeface="Traditional Arabic" pitchFamily="18" charset="-78"/>
                <a:cs typeface="Traditional Arabic" pitchFamily="18" charset="-78"/>
              </a:rPr>
              <a:t>) عند خروج المسلم من المسجد يُستَحبُّ أنْ يقولَ: </a:t>
            </a:r>
          </a:p>
          <a:p>
            <a:r>
              <a:rPr lang="ar-JO" sz="3000" b="1" dirty="0">
                <a:latin typeface="Traditional Arabic" pitchFamily="18" charset="-78"/>
                <a:cs typeface="Traditional Arabic" pitchFamily="18" charset="-78"/>
              </a:rPr>
              <a:t>بسمِ الله، اللهُمَّ صلِّ على سيدنا محمد، اللهمَّ إنّي أسألُكَ مِنْ فَضْلِكَ.</a:t>
            </a:r>
            <a:endParaRPr lang="he-IL" sz="3000" b="1" dirty="0">
              <a:latin typeface="Traditional Arabic" pitchFamily="18" charset="-78"/>
            </a:endParaRPr>
          </a:p>
        </p:txBody>
      </p:sp>
      <p:sp>
        <p:nvSpPr>
          <p:cNvPr id="7" name="TextBox 6"/>
          <p:cNvSpPr txBox="1"/>
          <p:nvPr/>
        </p:nvSpPr>
        <p:spPr>
          <a:xfrm>
            <a:off x="1358064" y="3103800"/>
            <a:ext cx="6955814" cy="1477328"/>
          </a:xfrm>
          <a:prstGeom prst="rect">
            <a:avLst/>
          </a:prstGeom>
          <a:noFill/>
        </p:spPr>
        <p:txBody>
          <a:bodyPr wrap="none" rtlCol="1">
            <a:spAutoFit/>
          </a:bodyPr>
          <a:lstStyle/>
          <a:p>
            <a:r>
              <a:rPr lang="ar-JO" sz="2500" dirty="0">
                <a:latin typeface="Traditional Arabic" pitchFamily="18" charset="-78"/>
                <a:cs typeface="Traditional Arabic" pitchFamily="18" charset="-78"/>
              </a:rPr>
              <a:t>5</a:t>
            </a:r>
            <a:r>
              <a:rPr lang="ar-JO" sz="3000" b="1" dirty="0">
                <a:latin typeface="Traditional Arabic" pitchFamily="18" charset="-78"/>
                <a:cs typeface="Traditional Arabic" pitchFamily="18" charset="-78"/>
              </a:rPr>
              <a:t>) إذا جلَسَ المسلمُ في مكانِهِ فإنَّ أفضل ما يشتغلُ بهِ، إلى حين</a:t>
            </a:r>
          </a:p>
          <a:p>
            <a:r>
              <a:rPr lang="ar-JO" sz="3000" b="1" dirty="0">
                <a:latin typeface="Traditional Arabic" pitchFamily="18" charset="-78"/>
                <a:cs typeface="Traditional Arabic" pitchFamily="18" charset="-78"/>
              </a:rPr>
              <a:t>وقت الصّلاة، هو قراءة القرآنِ، وإذا كانَ الوقتُ قصيرًا فليذكرِ الله</a:t>
            </a:r>
          </a:p>
          <a:p>
            <a:r>
              <a:rPr lang="ar-JO" sz="3000" b="1" dirty="0">
                <a:latin typeface="Traditional Arabic" pitchFamily="18" charset="-78"/>
                <a:cs typeface="Traditional Arabic" pitchFamily="18" charset="-78"/>
              </a:rPr>
              <a:t>في قلبِهِ.</a:t>
            </a:r>
            <a:endParaRPr lang="he-IL" sz="3000" b="1" dirty="0">
              <a:latin typeface="Traditional Arabic" pitchFamily="18" charset="-78"/>
            </a:endParaRPr>
          </a:p>
        </p:txBody>
      </p:sp>
    </p:spTree>
    <p:extLst>
      <p:ext uri="{BB962C8B-B14F-4D97-AF65-F5344CB8AC3E}">
        <p14:creationId xmlns:p14="http://schemas.microsoft.com/office/powerpoint/2010/main" val="98627942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randombar(horizontal)">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 calcmode="lin" valueType="num">
                                      <p:cBhvr>
                                        <p:cTn id="12"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3"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4" dur="1000" fill="hold"/>
                                        <p:tgtEl>
                                          <p:spTgt spid="5">
                                            <p:txEl>
                                              <p:pRg st="0" end="0"/>
                                            </p:txEl>
                                          </p:spTgt>
                                        </p:tgtEl>
                                        <p:attrNameLst>
                                          <p:attrName>style.rotation</p:attrName>
                                        </p:attrNameLst>
                                      </p:cBhvr>
                                      <p:tavLst>
                                        <p:tav tm="0">
                                          <p:val>
                                            <p:fltVal val="90"/>
                                          </p:val>
                                        </p:tav>
                                        <p:tav tm="100000">
                                          <p:val>
                                            <p:fltVal val="0"/>
                                          </p:val>
                                        </p:tav>
                                      </p:tavLst>
                                    </p:anim>
                                    <p:animEffect transition="in" filter="fade">
                                      <p:cBhvr>
                                        <p:cTn id="15" dur="1000"/>
                                        <p:tgtEl>
                                          <p:spTgt spid="5">
                                            <p:txEl>
                                              <p:pRg st="0" end="0"/>
                                            </p:txEl>
                                          </p:spTgt>
                                        </p:tgtEl>
                                      </p:cBhvr>
                                    </p:animEffect>
                                  </p:childTnLst>
                                </p:cTn>
                              </p:par>
                              <p:par>
                                <p:cTn id="16" presetID="31" presetClass="entr" presetSubtype="0" fill="hold" nodeType="withEffect">
                                  <p:stCondLst>
                                    <p:cond delay="0"/>
                                  </p:stCondLst>
                                  <p:childTnLst>
                                    <p:set>
                                      <p:cBhvr>
                                        <p:cTn id="17" dur="1" fill="hold">
                                          <p:stCondLst>
                                            <p:cond delay="0"/>
                                          </p:stCondLst>
                                        </p:cTn>
                                        <p:tgtEl>
                                          <p:spTgt spid="5">
                                            <p:txEl>
                                              <p:pRg st="1" end="1"/>
                                            </p:txEl>
                                          </p:spTgt>
                                        </p:tgtEl>
                                        <p:attrNameLst>
                                          <p:attrName>style.visibility</p:attrName>
                                        </p:attrNameLst>
                                      </p:cBhvr>
                                      <p:to>
                                        <p:strVal val="visible"/>
                                      </p:to>
                                    </p:set>
                                    <p:anim calcmode="lin" valueType="num">
                                      <p:cBhvr>
                                        <p:cTn id="18" dur="1000" fill="hold"/>
                                        <p:tgtEl>
                                          <p:spTgt spid="5">
                                            <p:txEl>
                                              <p:pRg st="1" end="1"/>
                                            </p:txEl>
                                          </p:spTgt>
                                        </p:tgtEl>
                                        <p:attrNameLst>
                                          <p:attrName>ppt_w</p:attrName>
                                        </p:attrNameLst>
                                      </p:cBhvr>
                                      <p:tavLst>
                                        <p:tav tm="0">
                                          <p:val>
                                            <p:fltVal val="0"/>
                                          </p:val>
                                        </p:tav>
                                        <p:tav tm="100000">
                                          <p:val>
                                            <p:strVal val="#ppt_w"/>
                                          </p:val>
                                        </p:tav>
                                      </p:tavLst>
                                    </p:anim>
                                    <p:anim calcmode="lin" valueType="num">
                                      <p:cBhvr>
                                        <p:cTn id="19" dur="1000" fill="hold"/>
                                        <p:tgtEl>
                                          <p:spTgt spid="5">
                                            <p:txEl>
                                              <p:pRg st="1" end="1"/>
                                            </p:txEl>
                                          </p:spTgt>
                                        </p:tgtEl>
                                        <p:attrNameLst>
                                          <p:attrName>ppt_h</p:attrName>
                                        </p:attrNameLst>
                                      </p:cBhvr>
                                      <p:tavLst>
                                        <p:tav tm="0">
                                          <p:val>
                                            <p:fltVal val="0"/>
                                          </p:val>
                                        </p:tav>
                                        <p:tav tm="100000">
                                          <p:val>
                                            <p:strVal val="#ppt_h"/>
                                          </p:val>
                                        </p:tav>
                                      </p:tavLst>
                                    </p:anim>
                                    <p:anim calcmode="lin" valueType="num">
                                      <p:cBhvr>
                                        <p:cTn id="20" dur="1000" fill="hold"/>
                                        <p:tgtEl>
                                          <p:spTgt spid="5">
                                            <p:txEl>
                                              <p:pRg st="1" end="1"/>
                                            </p:txEl>
                                          </p:spTgt>
                                        </p:tgtEl>
                                        <p:attrNameLst>
                                          <p:attrName>style.rotation</p:attrName>
                                        </p:attrNameLst>
                                      </p:cBhvr>
                                      <p:tavLst>
                                        <p:tav tm="0">
                                          <p:val>
                                            <p:fltVal val="90"/>
                                          </p:val>
                                        </p:tav>
                                        <p:tav tm="100000">
                                          <p:val>
                                            <p:fltVal val="0"/>
                                          </p:val>
                                        </p:tav>
                                      </p:tavLst>
                                    </p:anim>
                                    <p:animEffect transition="in" filter="fade">
                                      <p:cBhvr>
                                        <p:cTn id="21" dur="10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 calcmode="lin" valueType="num">
                                      <p:cBhvr>
                                        <p:cTn id="26"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27"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28" dur="500"/>
                                        <p:tgtEl>
                                          <p:spTgt spid="7">
                                            <p:txEl>
                                              <p:pRg st="0" end="0"/>
                                            </p:txEl>
                                          </p:spTgt>
                                        </p:tgtEl>
                                      </p:cBhvr>
                                    </p:animEffect>
                                  </p:childTnLst>
                                </p:cTn>
                              </p:par>
                              <p:par>
                                <p:cTn id="29" presetID="53" presetClass="entr" presetSubtype="16" fill="hold" nodeType="withEffect">
                                  <p:stCondLst>
                                    <p:cond delay="0"/>
                                  </p:stCondLst>
                                  <p:childTnLst>
                                    <p:set>
                                      <p:cBhvr>
                                        <p:cTn id="30" dur="1" fill="hold">
                                          <p:stCondLst>
                                            <p:cond delay="0"/>
                                          </p:stCondLst>
                                        </p:cTn>
                                        <p:tgtEl>
                                          <p:spTgt spid="7">
                                            <p:txEl>
                                              <p:pRg st="1" end="1"/>
                                            </p:txEl>
                                          </p:spTgt>
                                        </p:tgtEl>
                                        <p:attrNameLst>
                                          <p:attrName>style.visibility</p:attrName>
                                        </p:attrNameLst>
                                      </p:cBhvr>
                                      <p:to>
                                        <p:strVal val="visible"/>
                                      </p:to>
                                    </p:set>
                                    <p:anim calcmode="lin" valueType="num">
                                      <p:cBhvr>
                                        <p:cTn id="31" dur="500" fill="hold"/>
                                        <p:tgtEl>
                                          <p:spTgt spid="7">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7">
                                            <p:txEl>
                                              <p:pRg st="1" end="1"/>
                                            </p:txEl>
                                          </p:spTgt>
                                        </p:tgtEl>
                                        <p:attrNameLst>
                                          <p:attrName>ppt_h</p:attrName>
                                        </p:attrNameLst>
                                      </p:cBhvr>
                                      <p:tavLst>
                                        <p:tav tm="0">
                                          <p:val>
                                            <p:fltVal val="0"/>
                                          </p:val>
                                        </p:tav>
                                        <p:tav tm="100000">
                                          <p:val>
                                            <p:strVal val="#ppt_h"/>
                                          </p:val>
                                        </p:tav>
                                      </p:tavLst>
                                    </p:anim>
                                    <p:animEffect transition="in" filter="fade">
                                      <p:cBhvr>
                                        <p:cTn id="33" dur="500"/>
                                        <p:tgtEl>
                                          <p:spTgt spid="7">
                                            <p:txEl>
                                              <p:pRg st="1" end="1"/>
                                            </p:txEl>
                                          </p:spTgt>
                                        </p:tgtEl>
                                      </p:cBhvr>
                                    </p:animEffect>
                                  </p:childTnLst>
                                </p:cTn>
                              </p:par>
                              <p:par>
                                <p:cTn id="34" presetID="53" presetClass="entr" presetSubtype="16" fill="hold" nodeType="withEffect">
                                  <p:stCondLst>
                                    <p:cond delay="0"/>
                                  </p:stCondLst>
                                  <p:childTnLst>
                                    <p:set>
                                      <p:cBhvr>
                                        <p:cTn id="35" dur="1" fill="hold">
                                          <p:stCondLst>
                                            <p:cond delay="0"/>
                                          </p:stCondLst>
                                        </p:cTn>
                                        <p:tgtEl>
                                          <p:spTgt spid="7">
                                            <p:txEl>
                                              <p:pRg st="2" end="2"/>
                                            </p:txEl>
                                          </p:spTgt>
                                        </p:tgtEl>
                                        <p:attrNameLst>
                                          <p:attrName>style.visibility</p:attrName>
                                        </p:attrNameLst>
                                      </p:cBhvr>
                                      <p:to>
                                        <p:strVal val="visible"/>
                                      </p:to>
                                    </p:set>
                                    <p:anim calcmode="lin" valueType="num">
                                      <p:cBhvr>
                                        <p:cTn id="36" dur="500" fill="hold"/>
                                        <p:tgtEl>
                                          <p:spTgt spid="7">
                                            <p:txEl>
                                              <p:pRg st="2" end="2"/>
                                            </p:txEl>
                                          </p:spTgt>
                                        </p:tgtEl>
                                        <p:attrNameLst>
                                          <p:attrName>ppt_w</p:attrName>
                                        </p:attrNameLst>
                                      </p:cBhvr>
                                      <p:tavLst>
                                        <p:tav tm="0">
                                          <p:val>
                                            <p:fltVal val="0"/>
                                          </p:val>
                                        </p:tav>
                                        <p:tav tm="100000">
                                          <p:val>
                                            <p:strVal val="#ppt_w"/>
                                          </p:val>
                                        </p:tav>
                                      </p:tavLst>
                                    </p:anim>
                                    <p:anim calcmode="lin" valueType="num">
                                      <p:cBhvr>
                                        <p:cTn id="37" dur="500" fill="hold"/>
                                        <p:tgtEl>
                                          <p:spTgt spid="7">
                                            <p:txEl>
                                              <p:pRg st="2" end="2"/>
                                            </p:txEl>
                                          </p:spTgt>
                                        </p:tgtEl>
                                        <p:attrNameLst>
                                          <p:attrName>ppt_h</p:attrName>
                                        </p:attrNameLst>
                                      </p:cBhvr>
                                      <p:tavLst>
                                        <p:tav tm="0">
                                          <p:val>
                                            <p:fltVal val="0"/>
                                          </p:val>
                                        </p:tav>
                                        <p:tav tm="100000">
                                          <p:val>
                                            <p:strVal val="#ppt_h"/>
                                          </p:val>
                                        </p:tav>
                                      </p:tavLst>
                                    </p:anim>
                                    <p:animEffect transition="in" filter="fade">
                                      <p:cBhvr>
                                        <p:cTn id="38" dur="500"/>
                                        <p:tgtEl>
                                          <p:spTgt spid="7">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6">
                                            <p:txEl>
                                              <p:pRg st="0" end="0"/>
                                            </p:txEl>
                                          </p:spTgt>
                                        </p:tgtEl>
                                        <p:attrNameLst>
                                          <p:attrName>style.visibility</p:attrName>
                                        </p:attrNameLst>
                                      </p:cBhvr>
                                      <p:to>
                                        <p:strVal val="visible"/>
                                      </p:to>
                                    </p:set>
                                    <p:anim calcmode="lin" valueType="num">
                                      <p:cBhvr>
                                        <p:cTn id="43" dur="500" fill="hold"/>
                                        <p:tgtEl>
                                          <p:spTgt spid="6">
                                            <p:txEl>
                                              <p:pRg st="0" end="0"/>
                                            </p:txEl>
                                          </p:spTgt>
                                        </p:tgtEl>
                                        <p:attrNameLst>
                                          <p:attrName>ppt_w</p:attrName>
                                        </p:attrNameLst>
                                      </p:cBhvr>
                                      <p:tavLst>
                                        <p:tav tm="0">
                                          <p:val>
                                            <p:fltVal val="0"/>
                                          </p:val>
                                        </p:tav>
                                        <p:tav tm="100000">
                                          <p:val>
                                            <p:strVal val="#ppt_w"/>
                                          </p:val>
                                        </p:tav>
                                      </p:tavLst>
                                    </p:anim>
                                    <p:anim calcmode="lin" valueType="num">
                                      <p:cBhvr>
                                        <p:cTn id="44" dur="500" fill="hold"/>
                                        <p:tgtEl>
                                          <p:spTgt spid="6">
                                            <p:txEl>
                                              <p:pRg st="0" end="0"/>
                                            </p:txEl>
                                          </p:spTgt>
                                        </p:tgtEl>
                                        <p:attrNameLst>
                                          <p:attrName>ppt_h</p:attrName>
                                        </p:attrNameLst>
                                      </p:cBhvr>
                                      <p:tavLst>
                                        <p:tav tm="0">
                                          <p:val>
                                            <p:fltVal val="0"/>
                                          </p:val>
                                        </p:tav>
                                        <p:tav tm="100000">
                                          <p:val>
                                            <p:strVal val="#ppt_h"/>
                                          </p:val>
                                        </p:tav>
                                      </p:tavLst>
                                    </p:anim>
                                    <p:animEffect transition="in" filter="fade">
                                      <p:cBhvr>
                                        <p:cTn id="45" dur="500"/>
                                        <p:tgtEl>
                                          <p:spTgt spid="6">
                                            <p:txEl>
                                              <p:pRg st="0" end="0"/>
                                            </p:txEl>
                                          </p:spTgt>
                                        </p:tgtEl>
                                      </p:cBhvr>
                                    </p:animEffect>
                                  </p:childTnLst>
                                </p:cTn>
                              </p:par>
                              <p:par>
                                <p:cTn id="46" presetID="53" presetClass="entr" presetSubtype="16" fill="hold" nodeType="withEffect">
                                  <p:stCondLst>
                                    <p:cond delay="0"/>
                                  </p:stCondLst>
                                  <p:childTnLst>
                                    <p:set>
                                      <p:cBhvr>
                                        <p:cTn id="47" dur="1" fill="hold">
                                          <p:stCondLst>
                                            <p:cond delay="0"/>
                                          </p:stCondLst>
                                        </p:cTn>
                                        <p:tgtEl>
                                          <p:spTgt spid="6">
                                            <p:txEl>
                                              <p:pRg st="1" end="1"/>
                                            </p:txEl>
                                          </p:spTgt>
                                        </p:tgtEl>
                                        <p:attrNameLst>
                                          <p:attrName>style.visibility</p:attrName>
                                        </p:attrNameLst>
                                      </p:cBhvr>
                                      <p:to>
                                        <p:strVal val="visible"/>
                                      </p:to>
                                    </p:set>
                                    <p:anim calcmode="lin" valueType="num">
                                      <p:cBhvr>
                                        <p:cTn id="48" dur="500" fill="hold"/>
                                        <p:tgtEl>
                                          <p:spTgt spid="6">
                                            <p:txEl>
                                              <p:pRg st="1" end="1"/>
                                            </p:txEl>
                                          </p:spTgt>
                                        </p:tgtEl>
                                        <p:attrNameLst>
                                          <p:attrName>ppt_w</p:attrName>
                                        </p:attrNameLst>
                                      </p:cBhvr>
                                      <p:tavLst>
                                        <p:tav tm="0">
                                          <p:val>
                                            <p:fltVal val="0"/>
                                          </p:val>
                                        </p:tav>
                                        <p:tav tm="100000">
                                          <p:val>
                                            <p:strVal val="#ppt_w"/>
                                          </p:val>
                                        </p:tav>
                                      </p:tavLst>
                                    </p:anim>
                                    <p:anim calcmode="lin" valueType="num">
                                      <p:cBhvr>
                                        <p:cTn id="49" dur="500" fill="hold"/>
                                        <p:tgtEl>
                                          <p:spTgt spid="6">
                                            <p:txEl>
                                              <p:pRg st="1" end="1"/>
                                            </p:txEl>
                                          </p:spTgt>
                                        </p:tgtEl>
                                        <p:attrNameLst>
                                          <p:attrName>ppt_h</p:attrName>
                                        </p:attrNameLst>
                                      </p:cBhvr>
                                      <p:tavLst>
                                        <p:tav tm="0">
                                          <p:val>
                                            <p:fltVal val="0"/>
                                          </p:val>
                                        </p:tav>
                                        <p:tav tm="100000">
                                          <p:val>
                                            <p:strVal val="#ppt_h"/>
                                          </p:val>
                                        </p:tav>
                                      </p:tavLst>
                                    </p:anim>
                                    <p:animEffect transition="in" filter="fade">
                                      <p:cBhvr>
                                        <p:cTn id="50"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13729" y="2743760"/>
            <a:ext cx="7630679" cy="1477328"/>
          </a:xfrm>
          <a:prstGeom prst="rect">
            <a:avLst/>
          </a:prstGeom>
          <a:noFill/>
        </p:spPr>
        <p:txBody>
          <a:bodyPr wrap="none" rtlCol="1">
            <a:spAutoFit/>
          </a:bodyPr>
          <a:lstStyle/>
          <a:p>
            <a:r>
              <a:rPr lang="ar-JO" sz="2500" dirty="0">
                <a:latin typeface="Traditional Arabic" pitchFamily="18" charset="-78"/>
                <a:cs typeface="Traditional Arabic" pitchFamily="18" charset="-78"/>
              </a:rPr>
              <a:t>7</a:t>
            </a:r>
            <a:r>
              <a:rPr lang="ar-JO" sz="3000" b="1" dirty="0">
                <a:latin typeface="Traditional Arabic" pitchFamily="18" charset="-78"/>
                <a:cs typeface="Traditional Arabic" pitchFamily="18" charset="-78"/>
              </a:rPr>
              <a:t>) لا يجوز الكلام أو الضّحك في المساجد، وإذا كان كلامٌ فليكن</a:t>
            </a:r>
          </a:p>
          <a:p>
            <a:r>
              <a:rPr lang="ar-JO" sz="3000" b="1" dirty="0">
                <a:latin typeface="Traditional Arabic" pitchFamily="18" charset="-78"/>
                <a:cs typeface="Traditional Arabic" pitchFamily="18" charset="-78"/>
              </a:rPr>
              <a:t>مقتصَرًا على المسائل الدّينيّة، لأنَّ المساجدَ كانت أيام المسلمين الأوائلِ</a:t>
            </a:r>
          </a:p>
          <a:p>
            <a:r>
              <a:rPr lang="ar-JO" sz="3000" b="1" dirty="0">
                <a:latin typeface="Traditional Arabic" pitchFamily="18" charset="-78"/>
                <a:cs typeface="Traditional Arabic" pitchFamily="18" charset="-78"/>
              </a:rPr>
              <a:t>مدارِسَ يتعلّمُ فيها المسلمونَ على أيدي أئِمَّة الإسلام.</a:t>
            </a:r>
            <a:endParaRPr lang="he-IL" sz="3000" b="1" dirty="0">
              <a:latin typeface="Traditional Arabic" pitchFamily="18" charset="-78"/>
            </a:endParaRPr>
          </a:p>
        </p:txBody>
      </p:sp>
    </p:spTree>
    <p:extLst>
      <p:ext uri="{BB962C8B-B14F-4D97-AF65-F5344CB8AC3E}">
        <p14:creationId xmlns:p14="http://schemas.microsoft.com/office/powerpoint/2010/main" val="401319546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103</TotalTime>
  <Words>260</Words>
  <Application>Microsoft Office PowerPoint</Application>
  <PresentationFormat>‫הצגה על המסך (4:3)</PresentationFormat>
  <Paragraphs>23</Paragraphs>
  <Slides>5</Slides>
  <Notes>1</Notes>
  <HiddenSlides>0</HiddenSlides>
  <MMClips>0</MMClips>
  <ScaleCrop>false</ScaleCrop>
  <HeadingPairs>
    <vt:vector size="6" baseType="variant">
      <vt:variant>
        <vt:lpstr>גופנים בשימוש</vt:lpstr>
      </vt:variant>
      <vt:variant>
        <vt:i4>3</vt:i4>
      </vt:variant>
      <vt:variant>
        <vt:lpstr>ערכת נושא</vt:lpstr>
      </vt:variant>
      <vt:variant>
        <vt:i4>1</vt:i4>
      </vt:variant>
      <vt:variant>
        <vt:lpstr>כותרות שקופיות</vt:lpstr>
      </vt:variant>
      <vt:variant>
        <vt:i4>5</vt:i4>
      </vt:variant>
    </vt:vector>
  </HeadingPairs>
  <TitlesOfParts>
    <vt:vector size="9" baseType="lpstr">
      <vt:lpstr>Arial</vt:lpstr>
      <vt:lpstr>Calibri</vt:lpstr>
      <vt:lpstr>Traditional Arabic</vt:lpstr>
      <vt:lpstr>ערכת נושא Office</vt:lpstr>
      <vt:lpstr>آدابُ المسجد</vt:lpstr>
      <vt:lpstr>المساجدُ هي بيوتُ اللهِ الَّتي يجتَمِعُ فيها المسلمونَ عِدَّةَ مرّاتٍ في اليوم للعبادةِ، وتعلّم الدّين، فهيَ من أقدسِ الأماكن وأهمّها عند المسلمين، وعليهم أنْ يُحافظوا عليها نظيفةً مرتَّبَةً وجميلةً في الدّاخلِ والخارِجِ.</vt:lpstr>
      <vt:lpstr>מצגת של PowerPoint‏</vt:lpstr>
      <vt:lpstr>מצגת של PowerPoint‏</vt:lpstr>
      <vt:lpstr>מצגת של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آدابُ المسجد</dc:title>
  <dc:creator>teacher</dc:creator>
  <cp:lastModifiedBy>חוסיין אלסייד</cp:lastModifiedBy>
  <cp:revision>11</cp:revision>
  <dcterms:created xsi:type="dcterms:W3CDTF">2012-03-04T08:10:52Z</dcterms:created>
  <dcterms:modified xsi:type="dcterms:W3CDTF">2021-01-29T18:33:42Z</dcterms:modified>
</cp:coreProperties>
</file>