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6"/>
  </p:notesMasterIdLst>
  <p:sldIdLst>
    <p:sldId id="306" r:id="rId2"/>
    <p:sldId id="289" r:id="rId3"/>
    <p:sldId id="291" r:id="rId4"/>
    <p:sldId id="285" r:id="rId5"/>
    <p:sldId id="307" r:id="rId6"/>
    <p:sldId id="275" r:id="rId7"/>
    <p:sldId id="280" r:id="rId8"/>
    <p:sldId id="276" r:id="rId9"/>
    <p:sldId id="277" r:id="rId10"/>
    <p:sldId id="304" r:id="rId11"/>
    <p:sldId id="303" r:id="rId12"/>
    <p:sldId id="278" r:id="rId13"/>
    <p:sldId id="283" r:id="rId14"/>
    <p:sldId id="281" r:id="rId15"/>
    <p:sldId id="297" r:id="rId16"/>
    <p:sldId id="293" r:id="rId17"/>
    <p:sldId id="292" r:id="rId18"/>
    <p:sldId id="294" r:id="rId19"/>
    <p:sldId id="295" r:id="rId20"/>
    <p:sldId id="296" r:id="rId21"/>
    <p:sldId id="298" r:id="rId22"/>
    <p:sldId id="300" r:id="rId23"/>
    <p:sldId id="301" r:id="rId24"/>
    <p:sldId id="299" r:id="rId2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סגנון ביניים 2 - הדגשה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סגנון ביניים 2 - הדגשה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2056CB-89E9-441B-B6B0-1CD94F7F84A2}" type="doc">
      <dgm:prSet loTypeId="urn:microsoft.com/office/officeart/2005/8/layout/list1" loCatId="list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45DE2C74-893C-449D-8DF0-E92767DE9A56}">
      <dgm:prSet phldrT="[טקסט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AE" sz="3600" dirty="0" smtClean="0">
              <a:solidFill>
                <a:schemeClr val="accent6">
                  <a:lumMod val="50000"/>
                </a:schemeClr>
              </a:solidFill>
            </a:rPr>
            <a:t>أعالِجك</a:t>
          </a:r>
          <a:endParaRPr lang="he-IL" sz="3600" b="1" dirty="0">
            <a:latin typeface="Traditional Arabic" pitchFamily="18" charset="-78"/>
          </a:endParaRPr>
        </a:p>
      </dgm:t>
    </dgm:pt>
    <dgm:pt modelId="{D375B6EE-0166-4A68-BCD2-AAFBCF7AFFC2}" type="parTrans" cxnId="{AE813DC2-19D3-4DE3-A624-F59E4678962F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867072E-E586-4533-910E-0A21666B2A9D}" type="sibTrans" cxnId="{AE813DC2-19D3-4DE3-A624-F59E4678962F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ACC68C56-347D-4083-80C0-4D04F27353F6}">
      <dgm:prSet phldrT="[טקסט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JO" sz="3600" dirty="0" smtClean="0">
              <a:solidFill>
                <a:schemeClr val="accent6">
                  <a:lumMod val="50000"/>
                </a:schemeClr>
              </a:solidFill>
            </a:rPr>
            <a:t>يُعالِجُك</a:t>
          </a:r>
          <a:endParaRPr lang="he-IL" sz="3600" b="1" dirty="0">
            <a:latin typeface="Traditional Arabic" pitchFamily="18" charset="-78"/>
          </a:endParaRPr>
        </a:p>
      </dgm:t>
    </dgm:pt>
    <dgm:pt modelId="{747390EF-9D4C-49DC-8205-DF69A379F9A3}" type="parTrans" cxnId="{A5212E92-EDA4-4D4A-83D0-69FD1FDFA715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070486D9-C816-4B68-A53C-E7C080DB202A}" type="sibTrans" cxnId="{A5212E92-EDA4-4D4A-83D0-69FD1FDFA715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3920081-C87B-4B56-A520-55281AA47FEC}">
      <dgm:prSet phldrT="[טקסט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AE" sz="3600" dirty="0" smtClean="0">
              <a:solidFill>
                <a:schemeClr val="accent6">
                  <a:lumMod val="50000"/>
                </a:schemeClr>
              </a:solidFill>
            </a:rPr>
            <a:t>مُتَباهٍ</a:t>
          </a:r>
          <a:r>
            <a:rPr lang="ar-JO" sz="3600" dirty="0" smtClean="0">
              <a:solidFill>
                <a:schemeClr val="accent6">
                  <a:lumMod val="50000"/>
                </a:schemeClr>
              </a:solidFill>
            </a:rPr>
            <a:t> </a:t>
          </a:r>
          <a:r>
            <a:rPr lang="ar-AE" sz="3600" dirty="0" smtClean="0">
              <a:solidFill>
                <a:schemeClr val="accent6">
                  <a:lumMod val="50000"/>
                </a:schemeClr>
              </a:solidFill>
            </a:rPr>
            <a:t> بِنَفْسِهِ</a:t>
          </a:r>
          <a:r>
            <a:rPr lang="ar-JO" sz="3600" dirty="0" smtClean="0">
              <a:solidFill>
                <a:schemeClr val="accent6">
                  <a:lumMod val="50000"/>
                </a:schemeClr>
              </a:solidFill>
            </a:rPr>
            <a:t>.</a:t>
          </a:r>
          <a:endParaRPr lang="he-IL" sz="3600" b="1" dirty="0">
            <a:latin typeface="Traditional Arabic" pitchFamily="18" charset="-78"/>
          </a:endParaRPr>
        </a:p>
      </dgm:t>
    </dgm:pt>
    <dgm:pt modelId="{A1DC0482-929B-431D-BD7C-C20B720F7B96}" type="parTrans" cxnId="{8F01BE71-83B6-4F4B-9928-E81403EC4CDC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F0F31D3E-A664-4788-8F56-2DD630E91246}" type="sibTrans" cxnId="{8F01BE71-83B6-4F4B-9928-E81403EC4CDC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942AA2B0-335C-4B04-8FFE-AE62098B67B8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JO" sz="3600" b="1" dirty="0" smtClean="0">
              <a:solidFill>
                <a:schemeClr val="accent6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rPr>
            <a:t>مُتَلهفٌ</a:t>
          </a:r>
          <a:endParaRPr lang="he-IL" sz="3600" b="1" dirty="0">
            <a:solidFill>
              <a:schemeClr val="accent6">
                <a:lumMod val="50000"/>
              </a:schemeClr>
            </a:solidFill>
            <a:latin typeface="Traditional Arabic" pitchFamily="18" charset="-78"/>
          </a:endParaRPr>
        </a:p>
      </dgm:t>
    </dgm:pt>
    <dgm:pt modelId="{78F7D1B3-07F3-4B9E-AED8-020E4B7ABFFD}" type="parTrans" cxnId="{2B0A726B-CC93-4DCC-92AD-86BFFB79E7F6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3EDA79E1-F4C2-48F3-A2DC-F896DE4F5FDB}" type="sibTrans" cxnId="{2B0A726B-CC93-4DCC-92AD-86BFFB79E7F6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2105E89C-E9A3-4BED-BC73-299FB167B194}">
      <dgm:prSet/>
      <dgm:spPr/>
      <dgm:t>
        <a:bodyPr/>
        <a:lstStyle/>
        <a:p>
          <a:pPr rtl="1"/>
          <a:endParaRPr lang="he-IL" dirty="0">
            <a:latin typeface="Traditional Arabic" pitchFamily="18" charset="-78"/>
          </a:endParaRPr>
        </a:p>
      </dgm:t>
    </dgm:pt>
    <dgm:pt modelId="{F99896AB-38DF-4300-BF15-5EC2816A83E8}" type="parTrans" cxnId="{14392AB0-6626-4475-94B5-15EA87EE3F8E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D34B8707-226D-45F3-A71E-0265D5F3AB31}" type="sibTrans" cxnId="{14392AB0-6626-4475-94B5-15EA87EE3F8E}">
      <dgm:prSet/>
      <dgm:spPr/>
      <dgm:t>
        <a:bodyPr/>
        <a:lstStyle/>
        <a:p>
          <a:pPr rtl="1"/>
          <a:endParaRPr lang="he-IL">
            <a:latin typeface="Traditional Arabic" pitchFamily="18" charset="-78"/>
          </a:endParaRPr>
        </a:p>
      </dgm:t>
    </dgm:pt>
    <dgm:pt modelId="{8E5DD8D6-D291-4FC1-971A-DA7635836C6E}" type="pres">
      <dgm:prSet presAssocID="{732056CB-89E9-441B-B6B0-1CD94F7F84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A61A0A26-1A72-4A91-A05A-25DFD2C57909}" type="pres">
      <dgm:prSet presAssocID="{45DE2C74-893C-449D-8DF0-E92767DE9A56}" presName="parentLin" presStyleCnt="0"/>
      <dgm:spPr/>
      <dgm:t>
        <a:bodyPr/>
        <a:lstStyle/>
        <a:p>
          <a:pPr rtl="1"/>
          <a:endParaRPr lang="he-IL"/>
        </a:p>
      </dgm:t>
    </dgm:pt>
    <dgm:pt modelId="{1754E6CA-79DC-4C63-8966-650CCBA77A66}" type="pres">
      <dgm:prSet presAssocID="{45DE2C74-893C-449D-8DF0-E92767DE9A56}" presName="parentLeftMargin" presStyleLbl="node1" presStyleIdx="0" presStyleCnt="4"/>
      <dgm:spPr/>
      <dgm:t>
        <a:bodyPr/>
        <a:lstStyle/>
        <a:p>
          <a:pPr rtl="1"/>
          <a:endParaRPr lang="he-IL"/>
        </a:p>
      </dgm:t>
    </dgm:pt>
    <dgm:pt modelId="{9014946A-9C00-477A-ACC4-F8B98FF98A2C}" type="pres">
      <dgm:prSet presAssocID="{45DE2C74-893C-449D-8DF0-E92767DE9A56}" presName="parentText" presStyleLbl="node1" presStyleIdx="0" presStyleCnt="4" custScaleX="628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A8BEE5F-15DF-4B1C-B115-CC1712FF78CB}" type="pres">
      <dgm:prSet presAssocID="{45DE2C74-893C-449D-8DF0-E92767DE9A56}" presName="negativeSpace" presStyleCnt="0"/>
      <dgm:spPr/>
      <dgm:t>
        <a:bodyPr/>
        <a:lstStyle/>
        <a:p>
          <a:pPr rtl="1"/>
          <a:endParaRPr lang="he-IL"/>
        </a:p>
      </dgm:t>
    </dgm:pt>
    <dgm:pt modelId="{3092A34F-662D-4457-B82C-06646D01D587}" type="pres">
      <dgm:prSet presAssocID="{45DE2C74-893C-449D-8DF0-E92767DE9A56}" presName="childText" presStyleLbl="conFgAcc1" presStyleIdx="0" presStyleCnt="4" custLinFactNeighborX="388" custLinFactNeighborY="-234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7728F64-E1D6-4818-B5B7-3445BF419A5C}" type="pres">
      <dgm:prSet presAssocID="{3867072E-E586-4533-910E-0A21666B2A9D}" presName="spaceBetweenRectangles" presStyleCnt="0"/>
      <dgm:spPr/>
      <dgm:t>
        <a:bodyPr/>
        <a:lstStyle/>
        <a:p>
          <a:pPr rtl="1"/>
          <a:endParaRPr lang="he-IL"/>
        </a:p>
      </dgm:t>
    </dgm:pt>
    <dgm:pt modelId="{7F5F55BF-47C9-4375-82DB-9DF7422640F2}" type="pres">
      <dgm:prSet presAssocID="{ACC68C56-347D-4083-80C0-4D04F27353F6}" presName="parentLin" presStyleCnt="0"/>
      <dgm:spPr/>
      <dgm:t>
        <a:bodyPr/>
        <a:lstStyle/>
        <a:p>
          <a:pPr rtl="1"/>
          <a:endParaRPr lang="he-IL"/>
        </a:p>
      </dgm:t>
    </dgm:pt>
    <dgm:pt modelId="{FB0C325D-3C4D-439B-AACA-790E0CF59B50}" type="pres">
      <dgm:prSet presAssocID="{ACC68C56-347D-4083-80C0-4D04F27353F6}" presName="parentLeftMargin" presStyleLbl="node1" presStyleIdx="0" presStyleCnt="4"/>
      <dgm:spPr/>
      <dgm:t>
        <a:bodyPr/>
        <a:lstStyle/>
        <a:p>
          <a:pPr rtl="1"/>
          <a:endParaRPr lang="he-IL"/>
        </a:p>
      </dgm:t>
    </dgm:pt>
    <dgm:pt modelId="{13746837-8FDE-4C37-9812-B51175850922}" type="pres">
      <dgm:prSet presAssocID="{ACC68C56-347D-4083-80C0-4D04F27353F6}" presName="parentText" presStyleLbl="node1" presStyleIdx="1" presStyleCnt="4" custScaleX="6232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1B79B7E-3643-4266-84D8-5FC7A2B8F2C6}" type="pres">
      <dgm:prSet presAssocID="{ACC68C56-347D-4083-80C0-4D04F27353F6}" presName="negativeSpace" presStyleCnt="0"/>
      <dgm:spPr/>
      <dgm:t>
        <a:bodyPr/>
        <a:lstStyle/>
        <a:p>
          <a:pPr rtl="1"/>
          <a:endParaRPr lang="he-IL"/>
        </a:p>
      </dgm:t>
    </dgm:pt>
    <dgm:pt modelId="{4A4ACE3D-4406-4B0B-A183-62809A3F2EFB}" type="pres">
      <dgm:prSet presAssocID="{ACC68C56-347D-4083-80C0-4D04F27353F6}" presName="childText" presStyleLbl="conFgAcc1" presStyleIdx="1" presStyleCnt="4" custLinFactNeighborX="388" custLinFactNeighborY="2990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57582FA-4622-4606-88E4-09F7A50445D5}" type="pres">
      <dgm:prSet presAssocID="{070486D9-C816-4B68-A53C-E7C080DB202A}" presName="spaceBetweenRectangles" presStyleCnt="0"/>
      <dgm:spPr/>
      <dgm:t>
        <a:bodyPr/>
        <a:lstStyle/>
        <a:p>
          <a:pPr rtl="1"/>
          <a:endParaRPr lang="he-IL"/>
        </a:p>
      </dgm:t>
    </dgm:pt>
    <dgm:pt modelId="{8E88467E-9B30-4C68-A6A0-6299027C42F6}" type="pres">
      <dgm:prSet presAssocID="{33920081-C87B-4B56-A520-55281AA47FEC}" presName="parentLin" presStyleCnt="0"/>
      <dgm:spPr/>
      <dgm:t>
        <a:bodyPr/>
        <a:lstStyle/>
        <a:p>
          <a:pPr rtl="1"/>
          <a:endParaRPr lang="he-IL"/>
        </a:p>
      </dgm:t>
    </dgm:pt>
    <dgm:pt modelId="{5C8D1AC1-DDA9-4EF6-9FC7-3C7BF4DFD7A1}" type="pres">
      <dgm:prSet presAssocID="{33920081-C87B-4B56-A520-55281AA47FEC}" presName="parentLeftMargin" presStyleLbl="node1" presStyleIdx="1" presStyleCnt="4"/>
      <dgm:spPr/>
      <dgm:t>
        <a:bodyPr/>
        <a:lstStyle/>
        <a:p>
          <a:pPr rtl="1"/>
          <a:endParaRPr lang="he-IL"/>
        </a:p>
      </dgm:t>
    </dgm:pt>
    <dgm:pt modelId="{28C5F1D3-C78A-4DF3-A6A8-EB16BAD82AB2}" type="pres">
      <dgm:prSet presAssocID="{33920081-C87B-4B56-A520-55281AA47FEC}" presName="parentText" presStyleLbl="node1" presStyleIdx="2" presStyleCnt="4" custScaleX="628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148EEE89-A599-4415-8B83-955316196FFB}" type="pres">
      <dgm:prSet presAssocID="{33920081-C87B-4B56-A520-55281AA47FEC}" presName="negativeSpace" presStyleCnt="0"/>
      <dgm:spPr/>
      <dgm:t>
        <a:bodyPr/>
        <a:lstStyle/>
        <a:p>
          <a:pPr rtl="1"/>
          <a:endParaRPr lang="he-IL"/>
        </a:p>
      </dgm:t>
    </dgm:pt>
    <dgm:pt modelId="{EBD783EE-EB84-4D15-9796-EAD0D8AD4E77}" type="pres">
      <dgm:prSet presAssocID="{33920081-C87B-4B56-A520-55281AA47FEC}" presName="childText" presStyleLbl="conFgAcc1" presStyleIdx="2" presStyleCnt="4" custLinFactNeighborX="388" custLinFactNeighborY="153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B7D2A57-8A19-4621-A52E-CB4931856A5B}" type="pres">
      <dgm:prSet presAssocID="{F0F31D3E-A664-4788-8F56-2DD630E91246}" presName="spaceBetweenRectangles" presStyleCnt="0"/>
      <dgm:spPr/>
      <dgm:t>
        <a:bodyPr/>
        <a:lstStyle/>
        <a:p>
          <a:pPr rtl="1"/>
          <a:endParaRPr lang="he-IL"/>
        </a:p>
      </dgm:t>
    </dgm:pt>
    <dgm:pt modelId="{C07F6772-4FA9-4DBA-BBF4-FD2E2AE7DCAE}" type="pres">
      <dgm:prSet presAssocID="{942AA2B0-335C-4B04-8FFE-AE62098B67B8}" presName="parentLin" presStyleCnt="0"/>
      <dgm:spPr/>
      <dgm:t>
        <a:bodyPr/>
        <a:lstStyle/>
        <a:p>
          <a:pPr rtl="1"/>
          <a:endParaRPr lang="he-IL"/>
        </a:p>
      </dgm:t>
    </dgm:pt>
    <dgm:pt modelId="{0B445636-FF0A-4BDA-8E8E-7489346A0E0A}" type="pres">
      <dgm:prSet presAssocID="{942AA2B0-335C-4B04-8FFE-AE62098B67B8}" presName="parentLeftMargin" presStyleLbl="node1" presStyleIdx="2" presStyleCnt="4"/>
      <dgm:spPr/>
      <dgm:t>
        <a:bodyPr/>
        <a:lstStyle/>
        <a:p>
          <a:pPr rtl="1"/>
          <a:endParaRPr lang="he-IL"/>
        </a:p>
      </dgm:t>
    </dgm:pt>
    <dgm:pt modelId="{BF210A50-F097-4ACE-A133-9A2613E9C0D4}" type="pres">
      <dgm:prSet presAssocID="{942AA2B0-335C-4B04-8FFE-AE62098B67B8}" presName="parentText" presStyleLbl="node1" presStyleIdx="3" presStyleCnt="4" custScaleX="628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9A28384-C9A6-4C89-AE41-6C60E08A3410}" type="pres">
      <dgm:prSet presAssocID="{942AA2B0-335C-4B04-8FFE-AE62098B67B8}" presName="negativeSpace" presStyleCnt="0"/>
      <dgm:spPr/>
      <dgm:t>
        <a:bodyPr/>
        <a:lstStyle/>
        <a:p>
          <a:pPr rtl="1"/>
          <a:endParaRPr lang="he-IL"/>
        </a:p>
      </dgm:t>
    </dgm:pt>
    <dgm:pt modelId="{8AB86DDC-4DE9-4B74-9166-2D1659D3B389}" type="pres">
      <dgm:prSet presAssocID="{942AA2B0-335C-4B04-8FFE-AE62098B67B8}" presName="childText" presStyleLbl="conFgAcc1" presStyleIdx="3" presStyleCnt="4" custLinFactNeighborX="-208" custLinFactNeighborY="28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C59ACCA5-5FDA-439F-9DFD-FFBE305B1669}" type="presOf" srcId="{ACC68C56-347D-4083-80C0-4D04F27353F6}" destId="{FB0C325D-3C4D-439B-AACA-790E0CF59B50}" srcOrd="0" destOrd="0" presId="urn:microsoft.com/office/officeart/2005/8/layout/list1"/>
    <dgm:cxn modelId="{372C1180-9192-425D-9FE1-4AB71E37F89C}" type="presOf" srcId="{33920081-C87B-4B56-A520-55281AA47FEC}" destId="{28C5F1D3-C78A-4DF3-A6A8-EB16BAD82AB2}" srcOrd="1" destOrd="0" presId="urn:microsoft.com/office/officeart/2005/8/layout/list1"/>
    <dgm:cxn modelId="{4C743D35-5CF6-4753-9FCE-4C554F4B0952}" type="presOf" srcId="{45DE2C74-893C-449D-8DF0-E92767DE9A56}" destId="{1754E6CA-79DC-4C63-8966-650CCBA77A66}" srcOrd="0" destOrd="0" presId="urn:microsoft.com/office/officeart/2005/8/layout/list1"/>
    <dgm:cxn modelId="{2B0A726B-CC93-4DCC-92AD-86BFFB79E7F6}" srcId="{732056CB-89E9-441B-B6B0-1CD94F7F84A2}" destId="{942AA2B0-335C-4B04-8FFE-AE62098B67B8}" srcOrd="3" destOrd="0" parTransId="{78F7D1B3-07F3-4B9E-AED8-020E4B7ABFFD}" sibTransId="{3EDA79E1-F4C2-48F3-A2DC-F896DE4F5FDB}"/>
    <dgm:cxn modelId="{F0F6AEAB-6218-40D2-8CA5-B6197F9F50E5}" type="presOf" srcId="{ACC68C56-347D-4083-80C0-4D04F27353F6}" destId="{13746837-8FDE-4C37-9812-B51175850922}" srcOrd="1" destOrd="0" presId="urn:microsoft.com/office/officeart/2005/8/layout/list1"/>
    <dgm:cxn modelId="{5D5BCE9B-C8C5-4726-B13E-21476323D63C}" type="presOf" srcId="{2105E89C-E9A3-4BED-BC73-299FB167B194}" destId="{3092A34F-662D-4457-B82C-06646D01D587}" srcOrd="0" destOrd="0" presId="urn:microsoft.com/office/officeart/2005/8/layout/list1"/>
    <dgm:cxn modelId="{A66839DA-C525-4914-9BD8-0017E587CD1D}" type="presOf" srcId="{942AA2B0-335C-4B04-8FFE-AE62098B67B8}" destId="{0B445636-FF0A-4BDA-8E8E-7489346A0E0A}" srcOrd="0" destOrd="0" presId="urn:microsoft.com/office/officeart/2005/8/layout/list1"/>
    <dgm:cxn modelId="{8F01BE71-83B6-4F4B-9928-E81403EC4CDC}" srcId="{732056CB-89E9-441B-B6B0-1CD94F7F84A2}" destId="{33920081-C87B-4B56-A520-55281AA47FEC}" srcOrd="2" destOrd="0" parTransId="{A1DC0482-929B-431D-BD7C-C20B720F7B96}" sibTransId="{F0F31D3E-A664-4788-8F56-2DD630E91246}"/>
    <dgm:cxn modelId="{AE813DC2-19D3-4DE3-A624-F59E4678962F}" srcId="{732056CB-89E9-441B-B6B0-1CD94F7F84A2}" destId="{45DE2C74-893C-449D-8DF0-E92767DE9A56}" srcOrd="0" destOrd="0" parTransId="{D375B6EE-0166-4A68-BCD2-AAFBCF7AFFC2}" sibTransId="{3867072E-E586-4533-910E-0A21666B2A9D}"/>
    <dgm:cxn modelId="{C2FEC62F-C4C4-4CB3-BDA5-EA95D70040DD}" type="presOf" srcId="{942AA2B0-335C-4B04-8FFE-AE62098B67B8}" destId="{BF210A50-F097-4ACE-A133-9A2613E9C0D4}" srcOrd="1" destOrd="0" presId="urn:microsoft.com/office/officeart/2005/8/layout/list1"/>
    <dgm:cxn modelId="{1A582B5B-6B36-44D6-A624-43EB0BAA5E36}" type="presOf" srcId="{45DE2C74-893C-449D-8DF0-E92767DE9A56}" destId="{9014946A-9C00-477A-ACC4-F8B98FF98A2C}" srcOrd="1" destOrd="0" presId="urn:microsoft.com/office/officeart/2005/8/layout/list1"/>
    <dgm:cxn modelId="{6ABCCB5D-6B69-4389-8203-10E9B2F31C4B}" type="presOf" srcId="{33920081-C87B-4B56-A520-55281AA47FEC}" destId="{5C8D1AC1-DDA9-4EF6-9FC7-3C7BF4DFD7A1}" srcOrd="0" destOrd="0" presId="urn:microsoft.com/office/officeart/2005/8/layout/list1"/>
    <dgm:cxn modelId="{A5212E92-EDA4-4D4A-83D0-69FD1FDFA715}" srcId="{732056CB-89E9-441B-B6B0-1CD94F7F84A2}" destId="{ACC68C56-347D-4083-80C0-4D04F27353F6}" srcOrd="1" destOrd="0" parTransId="{747390EF-9D4C-49DC-8205-DF69A379F9A3}" sibTransId="{070486D9-C816-4B68-A53C-E7C080DB202A}"/>
    <dgm:cxn modelId="{14392AB0-6626-4475-94B5-15EA87EE3F8E}" srcId="{45DE2C74-893C-449D-8DF0-E92767DE9A56}" destId="{2105E89C-E9A3-4BED-BC73-299FB167B194}" srcOrd="0" destOrd="0" parTransId="{F99896AB-38DF-4300-BF15-5EC2816A83E8}" sibTransId="{D34B8707-226D-45F3-A71E-0265D5F3AB31}"/>
    <dgm:cxn modelId="{E45D57F5-3226-4B5B-B536-D4B5ECCC7B90}" type="presOf" srcId="{732056CB-89E9-441B-B6B0-1CD94F7F84A2}" destId="{8E5DD8D6-D291-4FC1-971A-DA7635836C6E}" srcOrd="0" destOrd="0" presId="urn:microsoft.com/office/officeart/2005/8/layout/list1"/>
    <dgm:cxn modelId="{2AB89966-169C-420F-BB3A-78D148772119}" type="presParOf" srcId="{8E5DD8D6-D291-4FC1-971A-DA7635836C6E}" destId="{A61A0A26-1A72-4A91-A05A-25DFD2C57909}" srcOrd="0" destOrd="0" presId="urn:microsoft.com/office/officeart/2005/8/layout/list1"/>
    <dgm:cxn modelId="{826F23C9-C37A-43B3-8F67-EE0804268BB1}" type="presParOf" srcId="{A61A0A26-1A72-4A91-A05A-25DFD2C57909}" destId="{1754E6CA-79DC-4C63-8966-650CCBA77A66}" srcOrd="0" destOrd="0" presId="urn:microsoft.com/office/officeart/2005/8/layout/list1"/>
    <dgm:cxn modelId="{CF242253-74D8-44D7-B8B5-E36C825BB865}" type="presParOf" srcId="{A61A0A26-1A72-4A91-A05A-25DFD2C57909}" destId="{9014946A-9C00-477A-ACC4-F8B98FF98A2C}" srcOrd="1" destOrd="0" presId="urn:microsoft.com/office/officeart/2005/8/layout/list1"/>
    <dgm:cxn modelId="{0A45F541-3651-48CE-A6FC-EF4FFE06877B}" type="presParOf" srcId="{8E5DD8D6-D291-4FC1-971A-DA7635836C6E}" destId="{9A8BEE5F-15DF-4B1C-B115-CC1712FF78CB}" srcOrd="1" destOrd="0" presId="urn:microsoft.com/office/officeart/2005/8/layout/list1"/>
    <dgm:cxn modelId="{E1CBC43D-E24D-4D17-AC14-662CC36240E7}" type="presParOf" srcId="{8E5DD8D6-D291-4FC1-971A-DA7635836C6E}" destId="{3092A34F-662D-4457-B82C-06646D01D587}" srcOrd="2" destOrd="0" presId="urn:microsoft.com/office/officeart/2005/8/layout/list1"/>
    <dgm:cxn modelId="{219D3FDF-D1FF-4EBD-8EAA-39B952A92919}" type="presParOf" srcId="{8E5DD8D6-D291-4FC1-971A-DA7635836C6E}" destId="{B7728F64-E1D6-4818-B5B7-3445BF419A5C}" srcOrd="3" destOrd="0" presId="urn:microsoft.com/office/officeart/2005/8/layout/list1"/>
    <dgm:cxn modelId="{F4D8380F-40AD-4F5B-BBE2-81D6903DEB75}" type="presParOf" srcId="{8E5DD8D6-D291-4FC1-971A-DA7635836C6E}" destId="{7F5F55BF-47C9-4375-82DB-9DF7422640F2}" srcOrd="4" destOrd="0" presId="urn:microsoft.com/office/officeart/2005/8/layout/list1"/>
    <dgm:cxn modelId="{B1F900DF-88EC-4892-8F1C-4365A1C114C8}" type="presParOf" srcId="{7F5F55BF-47C9-4375-82DB-9DF7422640F2}" destId="{FB0C325D-3C4D-439B-AACA-790E0CF59B50}" srcOrd="0" destOrd="0" presId="urn:microsoft.com/office/officeart/2005/8/layout/list1"/>
    <dgm:cxn modelId="{0F70804B-FD77-47FE-B250-1F9CD91EEC38}" type="presParOf" srcId="{7F5F55BF-47C9-4375-82DB-9DF7422640F2}" destId="{13746837-8FDE-4C37-9812-B51175850922}" srcOrd="1" destOrd="0" presId="urn:microsoft.com/office/officeart/2005/8/layout/list1"/>
    <dgm:cxn modelId="{B805E592-2BDB-4919-8E38-A44AFA585F78}" type="presParOf" srcId="{8E5DD8D6-D291-4FC1-971A-DA7635836C6E}" destId="{41B79B7E-3643-4266-84D8-5FC7A2B8F2C6}" srcOrd="5" destOrd="0" presId="urn:microsoft.com/office/officeart/2005/8/layout/list1"/>
    <dgm:cxn modelId="{71854C00-01C3-4101-B3B7-14DC1E103800}" type="presParOf" srcId="{8E5DD8D6-D291-4FC1-971A-DA7635836C6E}" destId="{4A4ACE3D-4406-4B0B-A183-62809A3F2EFB}" srcOrd="6" destOrd="0" presId="urn:microsoft.com/office/officeart/2005/8/layout/list1"/>
    <dgm:cxn modelId="{9ADAE2CC-204A-450E-AC45-F4A2CA527ABB}" type="presParOf" srcId="{8E5DD8D6-D291-4FC1-971A-DA7635836C6E}" destId="{B57582FA-4622-4606-88E4-09F7A50445D5}" srcOrd="7" destOrd="0" presId="urn:microsoft.com/office/officeart/2005/8/layout/list1"/>
    <dgm:cxn modelId="{BE483FCF-A419-4566-AE39-9DC06AC98D2B}" type="presParOf" srcId="{8E5DD8D6-D291-4FC1-971A-DA7635836C6E}" destId="{8E88467E-9B30-4C68-A6A0-6299027C42F6}" srcOrd="8" destOrd="0" presId="urn:microsoft.com/office/officeart/2005/8/layout/list1"/>
    <dgm:cxn modelId="{57B9D83D-FB70-4C5F-AD17-3E2C257E8C61}" type="presParOf" srcId="{8E88467E-9B30-4C68-A6A0-6299027C42F6}" destId="{5C8D1AC1-DDA9-4EF6-9FC7-3C7BF4DFD7A1}" srcOrd="0" destOrd="0" presId="urn:microsoft.com/office/officeart/2005/8/layout/list1"/>
    <dgm:cxn modelId="{C8EC5A90-F299-4B6C-BBDE-3FD31A96CA41}" type="presParOf" srcId="{8E88467E-9B30-4C68-A6A0-6299027C42F6}" destId="{28C5F1D3-C78A-4DF3-A6A8-EB16BAD82AB2}" srcOrd="1" destOrd="0" presId="urn:microsoft.com/office/officeart/2005/8/layout/list1"/>
    <dgm:cxn modelId="{7BA71BDB-E5D9-4395-AE66-645046362F20}" type="presParOf" srcId="{8E5DD8D6-D291-4FC1-971A-DA7635836C6E}" destId="{148EEE89-A599-4415-8B83-955316196FFB}" srcOrd="9" destOrd="0" presId="urn:microsoft.com/office/officeart/2005/8/layout/list1"/>
    <dgm:cxn modelId="{DB5BA5C1-CDB4-4BAD-AB19-0DCABB90E51F}" type="presParOf" srcId="{8E5DD8D6-D291-4FC1-971A-DA7635836C6E}" destId="{EBD783EE-EB84-4D15-9796-EAD0D8AD4E77}" srcOrd="10" destOrd="0" presId="urn:microsoft.com/office/officeart/2005/8/layout/list1"/>
    <dgm:cxn modelId="{1A4B5951-D79B-4686-86DF-89A27920DF06}" type="presParOf" srcId="{8E5DD8D6-D291-4FC1-971A-DA7635836C6E}" destId="{5B7D2A57-8A19-4621-A52E-CB4931856A5B}" srcOrd="11" destOrd="0" presId="urn:microsoft.com/office/officeart/2005/8/layout/list1"/>
    <dgm:cxn modelId="{5753C2E6-1BC5-4F2D-8C29-287A47CCF78A}" type="presParOf" srcId="{8E5DD8D6-D291-4FC1-971A-DA7635836C6E}" destId="{C07F6772-4FA9-4DBA-BBF4-FD2E2AE7DCAE}" srcOrd="12" destOrd="0" presId="urn:microsoft.com/office/officeart/2005/8/layout/list1"/>
    <dgm:cxn modelId="{798CB462-921C-462D-A82F-574C1132CB6C}" type="presParOf" srcId="{C07F6772-4FA9-4DBA-BBF4-FD2E2AE7DCAE}" destId="{0B445636-FF0A-4BDA-8E8E-7489346A0E0A}" srcOrd="0" destOrd="0" presId="urn:microsoft.com/office/officeart/2005/8/layout/list1"/>
    <dgm:cxn modelId="{BEC806DF-6AA0-4D7F-A682-4CE595BFAF40}" type="presParOf" srcId="{C07F6772-4FA9-4DBA-BBF4-FD2E2AE7DCAE}" destId="{BF210A50-F097-4ACE-A133-9A2613E9C0D4}" srcOrd="1" destOrd="0" presId="urn:microsoft.com/office/officeart/2005/8/layout/list1"/>
    <dgm:cxn modelId="{3FE7D2BE-6CB6-4B10-819C-D4EE723408BD}" type="presParOf" srcId="{8E5DD8D6-D291-4FC1-971A-DA7635836C6E}" destId="{39A28384-C9A6-4C89-AE41-6C60E08A3410}" srcOrd="13" destOrd="0" presId="urn:microsoft.com/office/officeart/2005/8/layout/list1"/>
    <dgm:cxn modelId="{95F644E2-FFA3-45C1-B128-3B060244A8E3}" type="presParOf" srcId="{8E5DD8D6-D291-4FC1-971A-DA7635836C6E}" destId="{8AB86DDC-4DE9-4B74-9166-2D1659D3B38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647157-DC42-4037-AE88-DFB67B2722D0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23769F7-E92D-473A-B9C1-804BE1B449B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486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769F7-E92D-473A-B9C1-804BE1B449B4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4979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47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898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110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463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504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7925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6650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8894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1110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520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4929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AF6CA-9C44-4600-B053-5D88513DFBB3}" type="datetimeFigureOut">
              <a:rPr lang="he-IL" smtClean="0"/>
              <a:t>ל'/שבט/תשע"ג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63FE2-E5F4-4169-A9E8-B6AAD6742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9658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6.xml"/><Relationship Id="rId10" Type="http://schemas.openxmlformats.org/officeDocument/2006/relationships/image" Target="../media/image1.jpg"/><Relationship Id="rId4" Type="http://schemas.openxmlformats.org/officeDocument/2006/relationships/slide" Target="slide3.xml"/><Relationship Id="rId9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.xml"/><Relationship Id="rId7" Type="http://schemas.openxmlformats.org/officeDocument/2006/relationships/slide" Target="slide1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NXd6nJNpvM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www.youtube.com/watch?v=SH_VYy2-WQ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youtube.com/watch?v=Ojw3OywRZy8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20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>
            <a:hlinkClick r:id="rId2" action="ppaction://hlinksldjump"/>
          </p:cNvPr>
          <p:cNvSpPr/>
          <p:nvPr/>
        </p:nvSpPr>
        <p:spPr>
          <a:xfrm>
            <a:off x="7548647" y="201777"/>
            <a:ext cx="149046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محادثة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حول صورة 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>
            <a:hlinkClick r:id="rId3" action="ppaction://hlinksldjump"/>
          </p:cNvPr>
          <p:cNvSpPr/>
          <p:nvPr/>
        </p:nvSpPr>
        <p:spPr>
          <a:xfrm>
            <a:off x="4644008" y="201777"/>
            <a:ext cx="116439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سُؤال</a:t>
            </a:r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وجواب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>
            <a:hlinkClick r:id="rId4" action="ppaction://hlinksldjump"/>
          </p:cNvPr>
          <p:cNvSpPr/>
          <p:nvPr/>
        </p:nvSpPr>
        <p:spPr>
          <a:xfrm>
            <a:off x="6156176" y="201777"/>
            <a:ext cx="1127603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النَّص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>
            <a:hlinkClick r:id="rId3" action="ppaction://hlinksldjump"/>
          </p:cNvPr>
          <p:cNvSpPr/>
          <p:nvPr/>
        </p:nvSpPr>
        <p:spPr>
          <a:xfrm>
            <a:off x="2555776" y="201777"/>
            <a:ext cx="1692187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اختيار إجابة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بوضع دائِرة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>
            <a:hlinkClick r:id="rId5" action="ppaction://hlinksldjump"/>
          </p:cNvPr>
          <p:cNvSpPr/>
          <p:nvPr/>
        </p:nvSpPr>
        <p:spPr>
          <a:xfrm>
            <a:off x="7884368" y="5589240"/>
            <a:ext cx="117728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مفرد  مثنى جمع</a:t>
            </a:r>
            <a:endParaRPr lang="en-US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מלבן מעוגל 12">
            <a:hlinkClick r:id="rId6" action="ppaction://hlinksldjump"/>
          </p:cNvPr>
          <p:cNvSpPr/>
          <p:nvPr/>
        </p:nvSpPr>
        <p:spPr>
          <a:xfrm>
            <a:off x="5436096" y="5594152"/>
            <a:ext cx="204075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صل بين السبب والنتيجة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מלבן מעוגל 14">
            <a:hlinkClick r:id="rId7" action="ppaction://hlinksldjump"/>
          </p:cNvPr>
          <p:cNvSpPr/>
          <p:nvPr/>
        </p:nvSpPr>
        <p:spPr>
          <a:xfrm>
            <a:off x="2743120" y="5609906"/>
            <a:ext cx="82076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تَعبير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מלבן מעוגל 15">
            <a:hlinkClick r:id="rId8" action="ppaction://hlinksldjump"/>
          </p:cNvPr>
          <p:cNvSpPr/>
          <p:nvPr/>
        </p:nvSpPr>
        <p:spPr>
          <a:xfrm>
            <a:off x="107504" y="5589240"/>
            <a:ext cx="201622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rgbClr val="FFFF00"/>
                </a:solidFill>
              </a:rPr>
              <a:t>فيلم عن قصَّة </a:t>
            </a:r>
            <a:r>
              <a:rPr lang="ar-JO" sz="2400" b="1" dirty="0" smtClean="0">
                <a:solidFill>
                  <a:srgbClr val="FFFF00"/>
                </a:solidFill>
              </a:rPr>
              <a:t>الثَّعْلَبُ والدّيك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1043608" y="1556792"/>
            <a:ext cx="7056784" cy="3456384"/>
          </a:xfrm>
          <a:prstGeom prst="roundRect">
            <a:avLst>
              <a:gd name="adj" fmla="val 150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מלבן מעוגל 19"/>
          <p:cNvSpPr/>
          <p:nvPr/>
        </p:nvSpPr>
        <p:spPr>
          <a:xfrm>
            <a:off x="610933" y="1851855"/>
            <a:ext cx="7993515" cy="13611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prstTxWarp prst="textChevronInverted">
              <a:avLst/>
            </a:prstTxWarp>
          </a:bodyPr>
          <a:lstStyle/>
          <a:p>
            <a:pPr algn="ctr"/>
            <a:r>
              <a:rPr lang="ar-JO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الثَّعْلَبُ                والدّيكُ</a:t>
            </a:r>
            <a:endParaRPr lang="he-I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מלבן מעוגל 13">
            <a:hlinkClick r:id="rId7" action="ppaction://hlinksldjump"/>
          </p:cNvPr>
          <p:cNvSpPr/>
          <p:nvPr/>
        </p:nvSpPr>
        <p:spPr>
          <a:xfrm>
            <a:off x="3995936" y="5609906"/>
            <a:ext cx="1178483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مذكّر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مؤنَّث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מלבן מעוגל 17">
            <a:hlinkClick r:id="rId9" action="ppaction://hlinksldjump"/>
          </p:cNvPr>
          <p:cNvSpPr/>
          <p:nvPr/>
        </p:nvSpPr>
        <p:spPr>
          <a:xfrm>
            <a:off x="129208" y="201777"/>
            <a:ext cx="170648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فعل ماضي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وفعل مضارع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27633"/>
            <a:ext cx="2954418" cy="3961607"/>
          </a:xfrm>
          <a:prstGeom prst="rect">
            <a:avLst/>
          </a:prstGeom>
        </p:spPr>
      </p:pic>
      <p:sp>
        <p:nvSpPr>
          <p:cNvPr id="21" name="מלבן מעוגל 20">
            <a:hlinkClick r:id="rId7" action="ppaction://hlinksldjump"/>
          </p:cNvPr>
          <p:cNvSpPr/>
          <p:nvPr/>
        </p:nvSpPr>
        <p:spPr>
          <a:xfrm>
            <a:off x="107504" y="3501008"/>
            <a:ext cx="82076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صح خطأ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2" name="מלבן מעוגל 21">
            <a:hlinkClick r:id="rId7" action="ppaction://hlinksldjump"/>
          </p:cNvPr>
          <p:cNvSpPr/>
          <p:nvPr/>
        </p:nvSpPr>
        <p:spPr>
          <a:xfrm>
            <a:off x="8143720" y="3501008"/>
            <a:ext cx="82076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تَعبير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05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ענן 1"/>
          <p:cNvSpPr/>
          <p:nvPr/>
        </p:nvSpPr>
        <p:spPr>
          <a:xfrm>
            <a:off x="5457800" y="233037"/>
            <a:ext cx="1922512" cy="914400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latin typeface="Traditional Arabic" pitchFamily="18" charset="-78"/>
                <a:cs typeface="Traditional Arabic" pitchFamily="18" charset="-78"/>
              </a:rPr>
              <a:t>مذكّر</a:t>
            </a:r>
            <a:endParaRPr lang="en-US" sz="4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חץ ימינה 2">
            <a:hlinkClick r:id="rId2" action="ppaction://hlinksldjump"/>
          </p:cNvPr>
          <p:cNvSpPr/>
          <p:nvPr/>
        </p:nvSpPr>
        <p:spPr>
          <a:xfrm flipH="1">
            <a:off x="1115616" y="6165304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ענן 3"/>
          <p:cNvSpPr/>
          <p:nvPr/>
        </p:nvSpPr>
        <p:spPr>
          <a:xfrm>
            <a:off x="2214330" y="188864"/>
            <a:ext cx="1922512" cy="914400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800" b="1" dirty="0" smtClean="0">
                <a:latin typeface="Traditional Arabic" pitchFamily="18" charset="-78"/>
                <a:cs typeface="Traditional Arabic" pitchFamily="18" charset="-78"/>
              </a:rPr>
              <a:t>مؤَنَّث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5457102" y="3284984"/>
            <a:ext cx="2016224" cy="3122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ديكٌ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40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مَكّارٌ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05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مُحْتالٌ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20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رَأى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40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فَصيحٌ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20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يَصيحُ</a:t>
            </a:r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1200" b="1" dirty="0" smtClean="0">
              <a:solidFill>
                <a:srgbClr val="FF9900"/>
              </a:solidFill>
            </a:endParaRPr>
          </a:p>
          <a:p>
            <a:pPr algn="ctr" rtl="1"/>
            <a:r>
              <a:rPr lang="ar-JO" sz="3600" b="1" dirty="0" smtClean="0">
                <a:solidFill>
                  <a:srgbClr val="FF9900"/>
                </a:solidFill>
              </a:rPr>
              <a:t>مُشْتاق</a:t>
            </a:r>
            <a:r>
              <a:rPr lang="ar-AE" sz="3600" b="1" dirty="0" smtClean="0">
                <a:solidFill>
                  <a:srgbClr val="FF9900"/>
                </a:solidFill>
              </a:rPr>
              <a:t>ٌ</a:t>
            </a:r>
          </a:p>
          <a:p>
            <a:pPr algn="ctr" rtl="1"/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ar-AE" sz="3600" b="1" dirty="0" smtClean="0">
              <a:solidFill>
                <a:srgbClr val="FF9900"/>
              </a:solidFill>
            </a:endParaRPr>
          </a:p>
          <a:p>
            <a:pPr algn="ctr" rtl="1"/>
            <a:endParaRPr lang="en-US" sz="3600" b="1" dirty="0">
              <a:solidFill>
                <a:srgbClr val="FF9900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 flipH="1">
            <a:off x="2214330" y="1194574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دَجاجةٌ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/>
          <p:cNvSpPr/>
          <p:nvPr/>
        </p:nvSpPr>
        <p:spPr>
          <a:xfrm flipH="1">
            <a:off x="2178315" y="1925281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مَكّارَةٌ</a:t>
            </a:r>
            <a:endParaRPr lang="en-US" sz="4000" b="1" dirty="0">
              <a:ln>
                <a:solidFill>
                  <a:srgbClr val="FFCCFF"/>
                </a:solidFill>
              </a:ln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 flipH="1">
            <a:off x="2178315" y="2702542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مُحْتالَةٌ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מעוגל 11"/>
          <p:cNvSpPr/>
          <p:nvPr/>
        </p:nvSpPr>
        <p:spPr>
          <a:xfrm flipH="1">
            <a:off x="2214330" y="3501008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رَأَتْ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מלבן מעוגל 12"/>
          <p:cNvSpPr/>
          <p:nvPr/>
        </p:nvSpPr>
        <p:spPr>
          <a:xfrm flipH="1">
            <a:off x="2214330" y="4263860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فَصيحَةٌ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מלבן מעוגל 13"/>
          <p:cNvSpPr/>
          <p:nvPr/>
        </p:nvSpPr>
        <p:spPr>
          <a:xfrm flipH="1">
            <a:off x="2214330" y="5013176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تَصيحُ</a:t>
            </a:r>
            <a:endParaRPr lang="en-US" sz="4000" b="1" dirty="0">
              <a:ln>
                <a:solidFill>
                  <a:srgbClr val="FFCCFF"/>
                </a:solidFill>
              </a:ln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מלבן מעוגל 14"/>
          <p:cNvSpPr/>
          <p:nvPr/>
        </p:nvSpPr>
        <p:spPr>
          <a:xfrm flipH="1">
            <a:off x="2214330" y="5825178"/>
            <a:ext cx="1922512" cy="58244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مُشْتاقَةٌ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76"/>
          <a:stretch/>
        </p:blipFill>
        <p:spPr>
          <a:xfrm>
            <a:off x="179512" y="188864"/>
            <a:ext cx="1744102" cy="576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7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מעוגל 1"/>
          <p:cNvSpPr/>
          <p:nvPr/>
        </p:nvSpPr>
        <p:spPr>
          <a:xfrm>
            <a:off x="6072673" y="2831232"/>
            <a:ext cx="2366055" cy="15407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أَكَلَ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رَفَّ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هَرَبَ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AE" sz="36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לוחית 2"/>
          <p:cNvSpPr/>
          <p:nvPr/>
        </p:nvSpPr>
        <p:spPr>
          <a:xfrm>
            <a:off x="6012160" y="260648"/>
            <a:ext cx="2426568" cy="914400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فعل ماضي </a:t>
            </a:r>
            <a:endParaRPr lang="en-US" sz="44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חץ ימינה 3">
            <a:hlinkClick r:id="rId2" action="ppaction://hlinksldjump"/>
          </p:cNvPr>
          <p:cNvSpPr/>
          <p:nvPr/>
        </p:nvSpPr>
        <p:spPr>
          <a:xfrm flipH="1">
            <a:off x="611560" y="6237312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לוחית 4"/>
          <p:cNvSpPr/>
          <p:nvPr/>
        </p:nvSpPr>
        <p:spPr>
          <a:xfrm>
            <a:off x="2411760" y="260648"/>
            <a:ext cx="2426568" cy="914400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فعل مُضارع </a:t>
            </a:r>
            <a:endParaRPr lang="en-US" sz="44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2807804" y="1700808"/>
            <a:ext cx="1634480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يَأْكُلُ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2816255" y="2534005"/>
            <a:ext cx="1634480" cy="6480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يَرُفُّ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2816255" y="3277580"/>
            <a:ext cx="1634480" cy="6480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يَهْرُبُ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6408204" y="5831556"/>
            <a:ext cx="163448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رَأى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/>
          <p:cNvSpPr/>
          <p:nvPr/>
        </p:nvSpPr>
        <p:spPr>
          <a:xfrm>
            <a:off x="6408204" y="5013176"/>
            <a:ext cx="16344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نامَتْ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6408204" y="4221088"/>
            <a:ext cx="16344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هَرَبَتْ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מעוגל 11"/>
          <p:cNvSpPr/>
          <p:nvPr/>
        </p:nvSpPr>
        <p:spPr>
          <a:xfrm>
            <a:off x="2816255" y="4047964"/>
            <a:ext cx="1634480" cy="24316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تَهْرُبُ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rtl="1"/>
            <a:endParaRPr lang="ar-AE" sz="12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rtl="1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تَنامُ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rtl="1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JO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يَري</a:t>
            </a:r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13" name="תמונה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54" y="332656"/>
            <a:ext cx="1714500" cy="567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3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45432" y="116632"/>
            <a:ext cx="6203032" cy="72008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ar-JO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اُكْتُب كَلمة ( </a:t>
            </a:r>
            <a:r>
              <a:rPr lang="ar-JO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صح</a:t>
            </a:r>
            <a:r>
              <a:rPr lang="ar-JO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 أم </a:t>
            </a:r>
            <a:r>
              <a:rPr lang="ar-JO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خطأ</a:t>
            </a:r>
            <a:r>
              <a:rPr lang="ar-JO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 ) أمام الْجمل:</a:t>
            </a:r>
            <a:endParaRPr lang="he-IL" b="1" dirty="0">
              <a:solidFill>
                <a:schemeClr val="tx1"/>
              </a:solidFill>
              <a:latin typeface="Traditional Arabic" pitchFamily="18" charset="-78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259632" y="1340768"/>
            <a:ext cx="7704856" cy="79208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>
              <a:buFont typeface="Wingdings" pitchFamily="2" charset="2"/>
              <a:buChar char="§"/>
            </a:pP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اسْتَطاعَ الثَّعْلَبُ أنْ يَأكُلَ الدّيكَ.</a:t>
            </a:r>
            <a:endParaRPr lang="he-IL" sz="4000" b="1" dirty="0">
              <a:solidFill>
                <a:srgbClr val="7030A0"/>
              </a:solidFill>
              <a:latin typeface="Traditional Arabic" pitchFamily="18" charset="-78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331640" y="2636912"/>
            <a:ext cx="7655899" cy="79208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>
              <a:buFont typeface="Wingdings" pitchFamily="2" charset="2"/>
              <a:buChar char="§"/>
            </a:pPr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أرادَ الدّيك أن يَأكُل الثَّعْلَب.</a:t>
            </a:r>
            <a:endParaRPr lang="he-IL" sz="4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547533" y="3933056"/>
            <a:ext cx="7416955" cy="79208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>
              <a:buFont typeface="Wingdings" pitchFamily="2" charset="2"/>
              <a:buChar char="§"/>
            </a:pPr>
            <a:r>
              <a:rPr lang="ar-JO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ذَهَبَ الثَّعْلَبُ الى الدّيك وأرادَ أن يُداويه.</a:t>
            </a:r>
            <a:endParaRPr lang="he-IL" sz="40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40286" y="1124744"/>
            <a:ext cx="838691" cy="7848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خَطأ</a:t>
            </a:r>
            <a:endParaRPr lang="he-IL" sz="4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846698" y="2492896"/>
            <a:ext cx="838691" cy="7848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خَطأ</a:t>
            </a:r>
            <a:endParaRPr lang="he-IL" sz="4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821172" y="3645024"/>
            <a:ext cx="845103" cy="7848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صح</a:t>
            </a:r>
            <a:endParaRPr lang="he-IL" sz="4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725144"/>
            <a:ext cx="1463040" cy="1554480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91" y="4725144"/>
            <a:ext cx="1634480" cy="16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7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496" y="648072"/>
            <a:ext cx="9144000" cy="62373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endParaRPr lang="ar-JO" sz="2300" dirty="0" smtClean="0"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أُ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ك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ت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ب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ق</a:t>
            </a:r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ب</a:t>
            </a:r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ل</a:t>
            </a:r>
            <a:r>
              <a:rPr lang="ar-JO" sz="8000" b="1" dirty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أَ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ب</a:t>
            </a:r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ع</a:t>
            </a:r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د</a:t>
            </a:r>
            <a:r>
              <a:rPr lang="ar-JO" sz="8000" b="1" dirty="0" smtClean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ج</a:t>
            </a:r>
            <a:r>
              <a:rPr lang="ar-JO" sz="8000" dirty="0"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ل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ة </a:t>
            </a:r>
            <a:r>
              <a:rPr lang="ar-SA" sz="8000" dirty="0" err="1" smtClean="0">
                <a:latin typeface="Traditional Arabic" pitchFamily="18" charset="-78"/>
                <a:cs typeface="Traditional Arabic" pitchFamily="18" charset="-78"/>
              </a:rPr>
              <a:t>ﭐل</a:t>
            </a:r>
            <a:r>
              <a:rPr lang="ar-JO" sz="8000" dirty="0" smtClean="0">
                <a:latin typeface="Traditional Arabic" pitchFamily="18" charset="-78"/>
                <a:cs typeface="Traditional Arabic" pitchFamily="18" charset="-78"/>
              </a:rPr>
              <a:t>ْإِ</a:t>
            </a:r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طار :</a:t>
            </a:r>
            <a:r>
              <a:rPr lang="en-US" sz="8000" dirty="0" smtClean="0">
                <a:effectLst/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6400" dirty="0">
                <a:latin typeface="Traditional Arabic" pitchFamily="18" charset="-78"/>
                <a:ea typeface="Calibri"/>
                <a:cs typeface="Traditional Arabic" pitchFamily="18" charset="-78"/>
              </a:rPr>
              <a:t> </a:t>
            </a:r>
            <a:endParaRPr lang="en-US" sz="6400" dirty="0"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endParaRPr lang="en-US" sz="2300" dirty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dirty="0" smtClean="0">
                <a:ea typeface="Calibri"/>
              </a:rPr>
              <a:t> 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ذَهَبَ الثَّعْلَبُ إلى </a:t>
            </a:r>
            <a:r>
              <a:rPr lang="ar-AE" sz="6000" b="1" dirty="0">
                <a:solidFill>
                  <a:srgbClr val="1B6915"/>
                </a:solidFill>
                <a:latin typeface="Traditional Arabic" pitchFamily="18" charset="-78"/>
                <a:cs typeface="Traditional Arabic" pitchFamily="18" charset="-78"/>
              </a:rPr>
              <a:t>الدّيكِ 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وَقالَ لَهُ : سَوْفَ </a:t>
            </a:r>
            <a:r>
              <a:rPr lang="ar-AE" sz="6000" b="1" dirty="0" smtClean="0">
                <a:solidFill>
                  <a:srgbClr val="1B6915"/>
                </a:solidFill>
                <a:latin typeface="Traditional Arabic" pitchFamily="18" charset="-78"/>
                <a:cs typeface="Traditional Arabic" pitchFamily="18" charset="-78"/>
              </a:rPr>
              <a:t>أُداويكَ</a:t>
            </a:r>
            <a:r>
              <a:rPr lang="ar-SA" sz="4600" b="1" dirty="0" smtClean="0">
                <a:ea typeface="Calibri"/>
              </a:rPr>
              <a:t>.</a:t>
            </a:r>
            <a:r>
              <a:rPr lang="ar-JO" sz="4600" b="1" dirty="0" smtClean="0">
                <a:ea typeface="Calibri"/>
              </a:rPr>
              <a:t>   </a:t>
            </a:r>
            <a:r>
              <a:rPr lang="ar-SA" sz="4600" b="1" dirty="0" smtClean="0">
                <a:ea typeface="Calibri"/>
              </a:rPr>
              <a:t>_____</a:t>
            </a:r>
            <a:endParaRPr lang="en-US" sz="3100" b="1" dirty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endParaRPr lang="ar-JO" sz="3100" b="1" dirty="0" smtClean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AE" sz="60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أَنا 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ثَعْلَبٌ مَكّارٌ </a:t>
            </a:r>
            <a:r>
              <a:rPr lang="ar-AE" sz="60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مُحْتال 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، أَطْعِمني لَحْمَكَ في </a:t>
            </a:r>
            <a:r>
              <a:rPr lang="ar-AE" sz="60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الْحال </a:t>
            </a:r>
            <a:r>
              <a:rPr lang="ar-SA" sz="6000" b="1" dirty="0" smtClean="0">
                <a:ea typeface="Calibri"/>
              </a:rPr>
              <a:t>._____</a:t>
            </a:r>
            <a:endParaRPr lang="he-IL" sz="6000" dirty="0">
              <a:latin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endParaRPr lang="en-US" sz="3100" b="1" dirty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600" b="1" dirty="0" smtClean="0">
                <a:ea typeface="Calibri"/>
              </a:rPr>
              <a:t> </a:t>
            </a:r>
            <a:r>
              <a:rPr lang="ar-JO" sz="60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فرأ</a:t>
            </a:r>
            <a:r>
              <a:rPr lang="ar-AE" sz="60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ى 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ديكاً مَجْروحاً  ، نامَ على سورِ </a:t>
            </a:r>
            <a:r>
              <a:rPr lang="ar-AE" sz="6000" b="1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الْحَقْلِ </a:t>
            </a:r>
            <a:r>
              <a:rPr lang="ar-SA" sz="6000" b="1" dirty="0" smtClean="0">
                <a:ea typeface="Calibri"/>
              </a:rPr>
              <a:t>._____</a:t>
            </a:r>
            <a:endParaRPr lang="he-IL" sz="6000" dirty="0">
              <a:latin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endParaRPr lang="en-US" sz="3100" b="1" dirty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أَنْتَ </a:t>
            </a:r>
            <a:r>
              <a:rPr lang="ar-AE" sz="60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رَفيقي</a:t>
            </a:r>
            <a:r>
              <a:rPr lang="ar-AE" sz="60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، لا أَحَدَ غَيْري </a:t>
            </a:r>
            <a:r>
              <a:rPr lang="ar-AE" sz="6000" b="1" dirty="0">
                <a:solidFill>
                  <a:srgbClr val="1B6915"/>
                </a:solidFill>
                <a:latin typeface="Traditional Arabic" pitchFamily="18" charset="-78"/>
                <a:cs typeface="Traditional Arabic" pitchFamily="18" charset="-78"/>
              </a:rPr>
              <a:t>يَشْفيك</a:t>
            </a:r>
            <a:r>
              <a:rPr lang="ar-SA" sz="4600" b="1" dirty="0" smtClean="0">
                <a:ea typeface="Calibri"/>
              </a:rPr>
              <a:t>. ______</a:t>
            </a:r>
            <a:r>
              <a:rPr lang="ar-JO" sz="4600" b="1" dirty="0" smtClean="0">
                <a:ea typeface="Calibri"/>
              </a:rPr>
              <a:t>               </a:t>
            </a:r>
            <a:endParaRPr lang="en-US" sz="3100" b="1" dirty="0">
              <a:ea typeface="Calibri"/>
              <a:cs typeface="Arial"/>
            </a:endParaRPr>
          </a:p>
          <a:p>
            <a:endParaRPr lang="he-IL" sz="4000" b="1" dirty="0"/>
          </a:p>
        </p:txBody>
      </p:sp>
      <p:sp>
        <p:nvSpPr>
          <p:cNvPr id="5" name="מלבן מעוגל 4"/>
          <p:cNvSpPr/>
          <p:nvPr/>
        </p:nvSpPr>
        <p:spPr>
          <a:xfrm>
            <a:off x="2338999" y="2060848"/>
            <a:ext cx="1069268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/>
              <a:t>قَبْلَ</a:t>
            </a:r>
            <a:endParaRPr lang="he-IL" sz="3200" b="1" dirty="0"/>
          </a:p>
        </p:txBody>
      </p:sp>
      <p:sp>
        <p:nvSpPr>
          <p:cNvPr id="6" name="מלבן מעוגל 5"/>
          <p:cNvSpPr/>
          <p:nvPr/>
        </p:nvSpPr>
        <p:spPr>
          <a:xfrm>
            <a:off x="2338999" y="3212976"/>
            <a:ext cx="1069268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/>
              <a:t>بعد</a:t>
            </a:r>
            <a:endParaRPr lang="he-IL" sz="3200" b="1" dirty="0"/>
          </a:p>
        </p:txBody>
      </p:sp>
      <p:sp>
        <p:nvSpPr>
          <p:cNvPr id="7" name="מלבן מעוגל 6"/>
          <p:cNvSpPr/>
          <p:nvPr/>
        </p:nvSpPr>
        <p:spPr>
          <a:xfrm>
            <a:off x="3275856" y="4365104"/>
            <a:ext cx="1069268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/>
              <a:t>قَبل</a:t>
            </a:r>
            <a:endParaRPr lang="he-IL" sz="3200" b="1" dirty="0"/>
          </a:p>
        </p:txBody>
      </p:sp>
      <p:sp>
        <p:nvSpPr>
          <p:cNvPr id="8" name="מלבן מעוגל 7"/>
          <p:cNvSpPr/>
          <p:nvPr/>
        </p:nvSpPr>
        <p:spPr>
          <a:xfrm>
            <a:off x="4139952" y="5445224"/>
            <a:ext cx="1069268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/>
              <a:t>قَبْلَ</a:t>
            </a:r>
            <a:endParaRPr lang="he-IL" sz="3200" b="1" dirty="0"/>
          </a:p>
        </p:txBody>
      </p:sp>
      <p:sp>
        <p:nvSpPr>
          <p:cNvPr id="9" name="מלבן 8"/>
          <p:cNvSpPr/>
          <p:nvPr/>
        </p:nvSpPr>
        <p:spPr>
          <a:xfrm>
            <a:off x="0" y="-27384"/>
            <a:ext cx="918051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AE" sz="48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ضَحِكَ الثَّعْلَبُ: وَك  </a:t>
            </a:r>
            <a:r>
              <a:rPr lang="ar-AE" sz="4800" dirty="0" err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وَك</a:t>
            </a:r>
            <a:r>
              <a:rPr lang="ar-AE" sz="48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4800" dirty="0" err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ويك،كَيْفَ</a:t>
            </a:r>
            <a:r>
              <a:rPr lang="ar-AE" sz="4800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تُصَدِّقُني يا ديك؟!</a:t>
            </a: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15524"/>
            <a:ext cx="2214810" cy="2969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181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דיאגרמה 1"/>
          <p:cNvGraphicFramePr/>
          <p:nvPr>
            <p:extLst>
              <p:ext uri="{D42A27DB-BD31-4B8C-83A1-F6EECF244321}">
                <p14:modId xmlns:p14="http://schemas.microsoft.com/office/powerpoint/2010/main" val="2524120793"/>
              </p:ext>
            </p:extLst>
          </p:nvPr>
        </p:nvGraphicFramePr>
        <p:xfrm>
          <a:off x="1547664" y="1124744"/>
          <a:ext cx="60960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מלבן מעוגל 2"/>
          <p:cNvSpPr/>
          <p:nvPr/>
        </p:nvSpPr>
        <p:spPr>
          <a:xfrm>
            <a:off x="5183226" y="1556792"/>
            <a:ext cx="2231268" cy="57606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أُداويكَ</a:t>
            </a:r>
            <a:endParaRPr lang="he-IL" sz="32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5148064" y="2736736"/>
            <a:ext cx="2210544" cy="54824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  <a:hlinkClick r:id="rId7" action="ppaction://hlinksldjump"/>
              </a:rPr>
              <a:t>ي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َشْفيك </a:t>
            </a:r>
            <a:endParaRPr lang="he-IL" sz="32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5181716" y="3789040"/>
            <a:ext cx="2210544" cy="68407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AE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فَصيح</a:t>
            </a:r>
            <a:endParaRPr lang="he-IL" sz="40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5197816" y="4941168"/>
            <a:ext cx="2231268" cy="648072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AE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AE" sz="4000" b="1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شْتاقٌ</a:t>
            </a:r>
            <a:endParaRPr lang="he-IL" sz="4000" b="1" dirty="0">
              <a:solidFill>
                <a:srgbClr val="D60093"/>
              </a:solidFill>
              <a:latin typeface="Traditional Arabic" pitchFamily="18" charset="-78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5364088" y="260648"/>
            <a:ext cx="1737672" cy="7920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500" b="1" dirty="0" smtClean="0">
                <a:solidFill>
                  <a:srgbClr val="9900CC"/>
                </a:solidFill>
                <a:latin typeface="Traditional Arabic" pitchFamily="18" charset="-78"/>
                <a:cs typeface="Traditional Arabic" pitchFamily="18" charset="-78"/>
              </a:rPr>
              <a:t>الكلمة</a:t>
            </a:r>
            <a:endParaRPr lang="he-IL" sz="4500" b="1" dirty="0">
              <a:solidFill>
                <a:srgbClr val="9900CC"/>
              </a:solidFill>
              <a:latin typeface="Traditional Arabic" pitchFamily="18" charset="-78"/>
            </a:endParaRPr>
          </a:p>
        </p:txBody>
      </p:sp>
      <p:sp>
        <p:nvSpPr>
          <p:cNvPr id="11" name="כוכב עם 5 פינות 10">
            <a:hlinkClick r:id="" action="ppaction://noaction"/>
          </p:cNvPr>
          <p:cNvSpPr/>
          <p:nvPr/>
        </p:nvSpPr>
        <p:spPr>
          <a:xfrm>
            <a:off x="437496" y="6093296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2" t="11152" r="6737" b="7886"/>
          <a:stretch/>
        </p:blipFill>
        <p:spPr>
          <a:xfrm>
            <a:off x="7520910" y="5265204"/>
            <a:ext cx="1587594" cy="1548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מלבן מעוגל 11"/>
          <p:cNvSpPr/>
          <p:nvPr/>
        </p:nvSpPr>
        <p:spPr>
          <a:xfrm>
            <a:off x="2123728" y="260648"/>
            <a:ext cx="1800200" cy="7920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4500" b="1" dirty="0" smtClean="0">
                <a:solidFill>
                  <a:srgbClr val="9900CC"/>
                </a:solidFill>
                <a:latin typeface="Traditional Arabic" pitchFamily="18" charset="-78"/>
                <a:cs typeface="Traditional Arabic" pitchFamily="18" charset="-78"/>
              </a:rPr>
              <a:t>المرادف</a:t>
            </a:r>
            <a:endParaRPr lang="he-IL" sz="4500" b="1" dirty="0">
              <a:solidFill>
                <a:srgbClr val="9900CC"/>
              </a:solidFill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327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מעוגל 6"/>
          <p:cNvSpPr/>
          <p:nvPr/>
        </p:nvSpPr>
        <p:spPr>
          <a:xfrm>
            <a:off x="6228184" y="1340768"/>
            <a:ext cx="1944216" cy="91074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AE" sz="5000" b="1" dirty="0">
                <a:solidFill>
                  <a:srgbClr val="000000"/>
                </a:solidFill>
                <a:effectLst/>
                <a:ea typeface="Calibri"/>
                <a:cs typeface="Arial"/>
              </a:rPr>
              <a:t>السَّبَب</a:t>
            </a:r>
            <a:endParaRPr lang="en-US" sz="5000" dirty="0">
              <a:effectLst/>
              <a:ea typeface="Calibri"/>
              <a:cs typeface="Arial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2244740" y="1268760"/>
            <a:ext cx="1823204" cy="75847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AE" sz="5000" b="1" dirty="0">
                <a:solidFill>
                  <a:srgbClr val="000000"/>
                </a:solidFill>
                <a:effectLst/>
                <a:ea typeface="Calibri"/>
                <a:cs typeface="Arial"/>
              </a:rPr>
              <a:t>النَّتيجة</a:t>
            </a:r>
            <a:endParaRPr lang="en-US" sz="5000" dirty="0">
              <a:effectLst/>
              <a:ea typeface="Calibri"/>
              <a:cs typeface="Arial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804420" y="381000"/>
            <a:ext cx="60853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صِلْ خطًا بَيْنَ السَّبَب وَالنَّتيجَة</a:t>
            </a: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          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46756" y="2348880"/>
            <a:ext cx="888974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                                 </a:t>
            </a: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                                          </a:t>
            </a:r>
            <a:r>
              <a:rPr kumimoji="0" lang="ar-JO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جاعَ الثَّعْلَبُ يَوْمًا   *               *  وافَقَ أنْ يُعالِجَهُ الثَّعْلَب.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  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أرادَ الثَّعْلَبُ أكلَ الدّيك *      </a:t>
            </a:r>
            <a:r>
              <a:rPr kumimoji="0" lang="ar-JO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</a:t>
            </a: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*   أرادَ أن يَلْتَهِمَ الدّيك.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يَتَأَلَمُ الدّيكُ مِنْ جُرْحِهِ   *  </a:t>
            </a:r>
            <a:r>
              <a:rPr kumimoji="0" lang="ar-JO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</a:t>
            </a:r>
            <a:r>
              <a:rPr kumimoji="0" lang="ar-JO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    *   الدّيكُ نَقَّ الثَّعْلَبْ بِعَيْنَيْهِ.</a:t>
            </a:r>
            <a:endParaRPr kumimoji="0" lang="ar-JO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מחבר חץ ישר 12"/>
          <p:cNvCxnSpPr/>
          <p:nvPr/>
        </p:nvCxnSpPr>
        <p:spPr>
          <a:xfrm flipH="1">
            <a:off x="4211960" y="3212976"/>
            <a:ext cx="1872208" cy="1152128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חץ ישר 15"/>
          <p:cNvCxnSpPr/>
          <p:nvPr/>
        </p:nvCxnSpPr>
        <p:spPr>
          <a:xfrm flipH="1" flipV="1">
            <a:off x="4211960" y="3212976"/>
            <a:ext cx="1088504" cy="2376264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מחבר חץ ישר 16"/>
          <p:cNvCxnSpPr/>
          <p:nvPr/>
        </p:nvCxnSpPr>
        <p:spPr>
          <a:xfrm flipH="1">
            <a:off x="4347592" y="4437112"/>
            <a:ext cx="1088504" cy="1152128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תמונה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94421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7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097923" y="2382560"/>
            <a:ext cx="224292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AE" sz="5000" dirty="0">
                <a:solidFill>
                  <a:schemeClr val="accent6">
                    <a:lumMod val="50000"/>
                  </a:schemeClr>
                </a:solidFill>
              </a:rPr>
              <a:t>يا </a:t>
            </a:r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عَذابي</a:t>
            </a:r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ar-AE" sz="5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947197" y="3244334"/>
            <a:ext cx="201529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أعالِجك</a:t>
            </a:r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he-IL" sz="5000" dirty="0"/>
          </a:p>
        </p:txBody>
      </p:sp>
    </p:spTree>
    <p:extLst>
      <p:ext uri="{BB962C8B-B14F-4D97-AF65-F5344CB8AC3E}">
        <p14:creationId xmlns:p14="http://schemas.microsoft.com/office/powerpoint/2010/main" val="9298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449850" y="2813447"/>
            <a:ext cx="420660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يُعالِجُكَ   - يُداويكَ. </a:t>
            </a:r>
            <a:endParaRPr lang="ar-AE" sz="5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3280029" y="2809255"/>
            <a:ext cx="267733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مُتَباهٍ</a:t>
            </a:r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AE" sz="5000" dirty="0" smtClean="0">
                <a:solidFill>
                  <a:schemeClr val="accent6">
                    <a:lumMod val="50000"/>
                  </a:schemeClr>
                </a:solidFill>
              </a:rPr>
              <a:t> بِنَفْسِهِ</a:t>
            </a:r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he-IL" sz="5000" dirty="0"/>
          </a:p>
        </p:txBody>
      </p:sp>
    </p:spTree>
    <p:extLst>
      <p:ext uri="{BB962C8B-B14F-4D97-AF65-F5344CB8AC3E}">
        <p14:creationId xmlns:p14="http://schemas.microsoft.com/office/powerpoint/2010/main" val="8892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6024"/>
            <a:ext cx="6597352" cy="6597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50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131840" y="2382560"/>
            <a:ext cx="273664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5000" dirty="0" smtClean="0">
                <a:solidFill>
                  <a:schemeClr val="accent6">
                    <a:lumMod val="50000"/>
                  </a:schemeClr>
                </a:solidFill>
              </a:rPr>
              <a:t>نقر بِمِنْقارِهِ .</a:t>
            </a:r>
            <a:endParaRPr lang="he-IL" sz="5000" dirty="0"/>
          </a:p>
        </p:txBody>
      </p:sp>
    </p:spTree>
    <p:extLst>
      <p:ext uri="{BB962C8B-B14F-4D97-AF65-F5344CB8AC3E}">
        <p14:creationId xmlns:p14="http://schemas.microsoft.com/office/powerpoint/2010/main" val="197864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389944"/>
            <a:ext cx="4176464" cy="4991384"/>
          </a:xfrm>
          <a:prstGeom prst="rect">
            <a:avLst/>
          </a:prstGeom>
        </p:spPr>
      </p:pic>
      <p:sp>
        <p:nvSpPr>
          <p:cNvPr id="3" name="מלבן 2"/>
          <p:cNvSpPr/>
          <p:nvPr/>
        </p:nvSpPr>
        <p:spPr>
          <a:xfrm>
            <a:off x="855847" y="332656"/>
            <a:ext cx="738856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JO" sz="5000" b="1" dirty="0" smtClean="0">
                <a:solidFill>
                  <a:schemeClr val="accent6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3"/>
              </a:rPr>
              <a:t>قصَّة الثَّعْلَبُ والدّيكُ للشاعر أحمد شوقي</a:t>
            </a:r>
            <a:endParaRPr lang="ar-AE" sz="5000" b="1" dirty="0">
              <a:solidFill>
                <a:schemeClr val="accent6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287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1763688" y="332656"/>
            <a:ext cx="541847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JO" sz="5000" b="1" dirty="0" smtClean="0">
                <a:solidFill>
                  <a:schemeClr val="accent6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قصَّة الدَّجاجة والثَّعْلَب الْمَكّار</a:t>
            </a:r>
            <a:endParaRPr lang="ar-AE" sz="5000" b="1" dirty="0">
              <a:solidFill>
                <a:schemeClr val="accent6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8196" r="13075" b="9920"/>
          <a:stretch/>
        </p:blipFill>
        <p:spPr>
          <a:xfrm>
            <a:off x="941080" y="1859632"/>
            <a:ext cx="2910840" cy="3657600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5" t="3894" r="8229"/>
          <a:stretch/>
        </p:blipFill>
        <p:spPr>
          <a:xfrm>
            <a:off x="5515312" y="1844824"/>
            <a:ext cx="2225040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739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3203848" y="332656"/>
            <a:ext cx="237276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ar-JO" sz="5000" b="1" dirty="0" smtClean="0">
                <a:solidFill>
                  <a:schemeClr val="accent6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أغنية الثَّعْلَب</a:t>
            </a:r>
            <a:endParaRPr lang="ar-AE" sz="5000" b="1" dirty="0">
              <a:solidFill>
                <a:schemeClr val="accent6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058" y="1744975"/>
            <a:ext cx="4474182" cy="34122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22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336" y="744513"/>
            <a:ext cx="4824928" cy="5636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26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משנה 2"/>
          <p:cNvSpPr txBox="1">
            <a:spLocks/>
          </p:cNvSpPr>
          <p:nvPr/>
        </p:nvSpPr>
        <p:spPr>
          <a:xfrm>
            <a:off x="2051720" y="44624"/>
            <a:ext cx="4665149" cy="8667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JO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الثَّعْلَبُ </a:t>
            </a:r>
            <a:r>
              <a:rPr lang="ar-JO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وٱلدّيكُ</a:t>
            </a:r>
            <a:endParaRPr lang="he-IL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2995093" y="980728"/>
            <a:ext cx="568136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قالَ الثَّعْلَبُ :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  <a:hlinkClick r:id="rId3" action="ppaction://hlinksldjump"/>
              </a:rPr>
              <a:t>يا وَيْلي 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! أَنا مُشْتاقٌ  لِلأكْلِ . </a:t>
            </a:r>
            <a:endParaRPr lang="ar-JO" sz="3500" b="1" dirty="0" smtClean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3203356" y="1556792"/>
            <a:ext cx="554510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فَ</a:t>
            </a:r>
            <a:r>
              <a:rPr lang="ar-AE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رَأى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ديكاً مَجْروحاً  ، نامَ على سورِ الْحَقْلِ .</a:t>
            </a:r>
            <a:endParaRPr lang="he-IL" sz="35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263997" y="2132856"/>
            <a:ext cx="648446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ذَهَبَ الثَّعْلَبُ إلى الدّيكِ وَقالَ لَهُ : سَوْفَ </a:t>
            </a:r>
            <a:r>
              <a:rPr lang="ar-AE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أُداويك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، </a:t>
            </a:r>
          </a:p>
        </p:txBody>
      </p:sp>
      <p:sp>
        <p:nvSpPr>
          <p:cNvPr id="7" name="מלבן 6"/>
          <p:cNvSpPr/>
          <p:nvPr/>
        </p:nvSpPr>
        <p:spPr>
          <a:xfrm>
            <a:off x="2667604" y="2636912"/>
            <a:ext cx="605646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أنْتَ صَديقي، أَنْتَ رَفيقي، لا أَحَدَ غَيْري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  <a:hlinkClick r:id="rId4" action="ppaction://hlinksldjump"/>
              </a:rPr>
              <a:t>يَشْفيك </a:t>
            </a:r>
            <a:endParaRPr lang="he-IL" sz="35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355367" y="3356992"/>
            <a:ext cx="639309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قالَ الدّيكُ :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اِفْعَل خَيْراً ، شُكْراً يا ثَعْلَبُ ، شُكْراً . </a:t>
            </a:r>
          </a:p>
        </p:txBody>
      </p:sp>
      <p:sp>
        <p:nvSpPr>
          <p:cNvPr id="9" name="מלבן 8"/>
          <p:cNvSpPr/>
          <p:nvPr/>
        </p:nvSpPr>
        <p:spPr>
          <a:xfrm>
            <a:off x="2153389" y="3933056"/>
            <a:ext cx="659507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قالَ الثَّعْلَبُ :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قِفْ يا ديك ، أَغْمِضْ عَيْنَيْكَ لأُريك . </a:t>
            </a:r>
          </a:p>
        </p:txBody>
      </p:sp>
      <p:sp>
        <p:nvSpPr>
          <p:cNvPr id="10" name="מלבן 9"/>
          <p:cNvSpPr/>
          <p:nvPr/>
        </p:nvSpPr>
        <p:spPr>
          <a:xfrm>
            <a:off x="1677966" y="4581128"/>
            <a:ext cx="707116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ضَحِكَ الثَّعْلَبُ: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وَك  </a:t>
            </a:r>
            <a:r>
              <a:rPr lang="ar-AE" sz="35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وَك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ويك</a:t>
            </a:r>
            <a:r>
              <a:rPr lang="ar-JO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،كَيْفَ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تُصَدِّقُني يا ديك؟!</a:t>
            </a:r>
          </a:p>
        </p:txBody>
      </p:sp>
      <p:sp>
        <p:nvSpPr>
          <p:cNvPr id="11" name="מלבן 10"/>
          <p:cNvSpPr/>
          <p:nvPr/>
        </p:nvSpPr>
        <p:spPr>
          <a:xfrm>
            <a:off x="2153546" y="5162475"/>
            <a:ext cx="660950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فَ</a:t>
            </a:r>
            <a:r>
              <a:rPr lang="ar-AE" sz="35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أَنا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ثَعْلَبٌ مَكّارٌ مُحْتال ، أَطْعِمني لَحْمَكَ في الْحال .</a:t>
            </a:r>
            <a:endParaRPr lang="he-IL" sz="35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3347864" y="5750386"/>
            <a:ext cx="544091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رَفَّ الدّيكُ بِجَناحِيْهِ  ، 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  <a:hlinkClick r:id="rId5" action="ppaction://hlinksldjump"/>
              </a:rPr>
              <a:t>نَق</a:t>
            </a:r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َّ الثَّعْلَبَ في عَيْنَيْه</a:t>
            </a:r>
            <a:endParaRPr lang="he-IL" sz="3500" b="1" dirty="0">
              <a:solidFill>
                <a:srgbClr val="0070C0"/>
              </a:solidFill>
              <a:latin typeface="Traditional Arabic" pitchFamily="18" charset="-78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486593" y="6309320"/>
            <a:ext cx="626966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sz="35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هَرَبَ</a:t>
            </a:r>
            <a:r>
              <a:rPr lang="ar-AE" sz="3500" b="1" dirty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الثَّعْلَبُ وَهُوَ يَصيحُ : وَيْلٌ  </a:t>
            </a:r>
            <a:r>
              <a:rPr lang="ar-AE" sz="3500" b="1" dirty="0" err="1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وَيْلٌ</a:t>
            </a:r>
            <a:r>
              <a:rPr lang="ar-AE" sz="3500" b="1" dirty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يا </a:t>
            </a:r>
            <a:r>
              <a:rPr lang="ar-AE" sz="3500" b="1" dirty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6" action="ppaction://hlinksldjump"/>
              </a:rPr>
              <a:t>فَصيحُ </a:t>
            </a:r>
            <a:r>
              <a:rPr lang="ar-AE" sz="3500" b="1" dirty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!   </a:t>
            </a:r>
            <a:endParaRPr lang="he-IL" sz="3500" b="1" dirty="0">
              <a:solidFill>
                <a:schemeClr val="accent5">
                  <a:lumMod val="75000"/>
                </a:schemeClr>
              </a:solidFill>
              <a:latin typeface="Traditional Arabic" pitchFamily="18" charset="-78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4" t="4692" r="8378" b="5337"/>
          <a:stretch/>
        </p:blipFill>
        <p:spPr>
          <a:xfrm>
            <a:off x="35496" y="1296199"/>
            <a:ext cx="1800200" cy="391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0876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4283968" y="488866"/>
            <a:ext cx="4572000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000" b="1" dirty="0" smtClean="0">
                <a:latin typeface="Traditional Arabic" pitchFamily="18" charset="-78"/>
                <a:cs typeface="Traditional Arabic" pitchFamily="18" charset="-78"/>
              </a:rPr>
              <a:t>نُحيط الإِجابة الصَّحيحة بِدائِرة:</a:t>
            </a:r>
            <a:endParaRPr lang="he-IL" sz="4000" dirty="0"/>
          </a:p>
        </p:txBody>
      </p:sp>
      <p:sp>
        <p:nvSpPr>
          <p:cNvPr id="2" name="מלבן 1"/>
          <p:cNvSpPr/>
          <p:nvPr/>
        </p:nvSpPr>
        <p:spPr>
          <a:xfrm>
            <a:off x="171088" y="133292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1Minus"/>
            </a:pPr>
            <a:r>
              <a:rPr lang="ar-JO" sz="3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قِصَّةُ  </a:t>
            </a:r>
            <a:r>
              <a:rPr lang="ar-JO" sz="3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"الثَّعْلَبُ والدّيك" هي</a:t>
            </a:r>
            <a:r>
              <a:rPr lang="ar-JO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 :     </a:t>
            </a:r>
            <a:endParaRPr lang="ar-JO" sz="3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ditional Arabic" pitchFamily="18" charset="-78"/>
              <a:cs typeface="Traditional Arabic" pitchFamily="18" charset="-78"/>
            </a:endParaRPr>
          </a:p>
          <a:p>
            <a:endParaRPr lang="ar-JO" sz="3000" b="1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1.حَقيقِيَّة    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  2. خَيالية           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3.حُلْم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  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ب- </a:t>
            </a:r>
            <a:r>
              <a:rPr lang="ar-JO" sz="3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اسْتَعْمَل الْكاتِبُ في النَّص أُسْلوب</a:t>
            </a:r>
            <a:r>
              <a:rPr lang="ar-JO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:  </a:t>
            </a:r>
            <a:endParaRPr lang="ar-JO" sz="3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ditional Arabic" pitchFamily="18" charset="-78"/>
              <a:cs typeface="Traditional Arabic" pitchFamily="18" charset="-78"/>
            </a:endParaRPr>
          </a:p>
          <a:p>
            <a:endParaRPr lang="ar-JO" sz="3000" b="1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1.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السَّرد    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2. الْحوار    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3. السَّرد والْحوار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en-US" sz="3000" b="1" dirty="0">
                <a:latin typeface="Traditional Arabic" pitchFamily="18" charset="-78"/>
                <a:cs typeface="Traditional Arabic" pitchFamily="18" charset="-78"/>
              </a:rPr>
              <a:t> 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ج- </a:t>
            </a:r>
            <a:r>
              <a:rPr lang="ar-JO" sz="3000" b="1" u="sng" dirty="0">
                <a:latin typeface="Traditional Arabic" pitchFamily="18" charset="-78"/>
                <a:cs typeface="Traditional Arabic" pitchFamily="18" charset="-78"/>
              </a:rPr>
              <a:t>مَعْنى الْعِبارة في الْحال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</a:t>
            </a:r>
          </a:p>
          <a:p>
            <a:endParaRPr lang="ar-JO" sz="3000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1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. فَورًا وَحالاً   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2. لاحِقًا   </a:t>
            </a:r>
            <a:r>
              <a:rPr lang="ar-JO" sz="3000" b="1" dirty="0" smtClean="0">
                <a:latin typeface="Traditional Arabic" pitchFamily="18" charset="-78"/>
                <a:cs typeface="Traditional Arabic" pitchFamily="18" charset="-78"/>
              </a:rPr>
              <a:t>         </a:t>
            </a:r>
            <a:r>
              <a:rPr lang="ar-JO" sz="3000" b="1" dirty="0">
                <a:latin typeface="Traditional Arabic" pitchFamily="18" charset="-78"/>
                <a:cs typeface="Traditional Arabic" pitchFamily="18" charset="-78"/>
              </a:rPr>
              <a:t>3.بَعْدَ ذلك</a:t>
            </a:r>
            <a:endParaRPr lang="ar-JO" sz="3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ditional Arabic" pitchFamily="18" charset="-78"/>
              <a:cs typeface="Traditional Arabic" pitchFamily="18" charset="-78"/>
            </a:endParaRPr>
          </a:p>
          <a:p>
            <a:endParaRPr lang="ar-JO" sz="30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אליפסה 13"/>
          <p:cNvSpPr/>
          <p:nvPr/>
        </p:nvSpPr>
        <p:spPr>
          <a:xfrm>
            <a:off x="3491880" y="4005064"/>
            <a:ext cx="432048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אליפסה 16"/>
          <p:cNvSpPr/>
          <p:nvPr/>
        </p:nvSpPr>
        <p:spPr>
          <a:xfrm>
            <a:off x="5233392" y="2204864"/>
            <a:ext cx="432048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8" name="אליפסה 17"/>
          <p:cNvSpPr/>
          <p:nvPr/>
        </p:nvSpPr>
        <p:spPr>
          <a:xfrm>
            <a:off x="7672888" y="5805264"/>
            <a:ext cx="432048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21" name="מחבר ישר 20"/>
          <p:cNvCxnSpPr/>
          <p:nvPr/>
        </p:nvCxnSpPr>
        <p:spPr>
          <a:xfrm flipH="1">
            <a:off x="35496" y="3221360"/>
            <a:ext cx="9044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ישר 21"/>
          <p:cNvCxnSpPr/>
          <p:nvPr/>
        </p:nvCxnSpPr>
        <p:spPr>
          <a:xfrm flipH="1">
            <a:off x="107504" y="4941168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תמונה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9992"/>
            <a:ext cx="1958340" cy="149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9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364088" y="56818"/>
            <a:ext cx="3744416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ar-JO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أَجِب عن الأَسْئِلَة التّالِيَة:                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3923928" y="2060848"/>
            <a:ext cx="4937569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أَيْنَ رَأى الثَّعْلَب الدّيك الْمَجروح ؟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237039" y="3356992"/>
            <a:ext cx="4655441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لماذا ذَهَبَ الثَّعْلَبُ إلى الدّيك ؟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5004048" y="836712"/>
            <a:ext cx="3837909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إلى ماذا اشْتاقَ الثَّعلَب ؟  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3768962" y="4509120"/>
            <a:ext cx="51235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ماذا رَأى الثَّعْلَب على سور الْحَقلِ ؟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3223941" y="5673442"/>
            <a:ext cx="5668539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 اُذْكُر 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الشَّخصيات </a:t>
            </a:r>
            <a:r>
              <a:rPr lang="ar-JO" sz="4000" b="1" dirty="0">
                <a:latin typeface="Traditional Arabic" pitchFamily="18" charset="-78"/>
                <a:cs typeface="Traditional Arabic" pitchFamily="18" charset="-78"/>
              </a:rPr>
              <a:t>الْمَركَزيَّة في النَّصّ ؟ </a:t>
            </a:r>
            <a:endParaRPr lang="he-IL" sz="4000" dirty="0">
              <a:latin typeface="Traditional Arabic" pitchFamily="18" charset="-78"/>
            </a:endParaRP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" r="4201"/>
          <a:stretch/>
        </p:blipFill>
        <p:spPr>
          <a:xfrm>
            <a:off x="35496" y="-3041"/>
            <a:ext cx="2773680" cy="2999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527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-3221307" y="2476346"/>
            <a:ext cx="67293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>
                <a:latin typeface="Traditional Arabic" pitchFamily="18" charset="-78"/>
                <a:cs typeface="Traditional Arabic" pitchFamily="18" charset="-78"/>
              </a:rPr>
              <a:t> </a:t>
            </a:r>
            <a:endParaRPr lang="en-US" sz="36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endParaRPr lang="en-US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3977589" y="5910371"/>
            <a:ext cx="143340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جَناحانِ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3909500" y="4869160"/>
            <a:ext cx="150714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صَديقانِ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4233523" y="3894147"/>
            <a:ext cx="1202573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ثَعْلَبانِ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4186898" y="2886035"/>
            <a:ext cx="12491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ديكانِ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4358557" y="1772816"/>
            <a:ext cx="1077539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عَيْنان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7075028" y="1785010"/>
            <a:ext cx="72648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عين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6750458" y="2884294"/>
            <a:ext cx="1092805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ديك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6928187" y="3873242"/>
            <a:ext cx="926857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ثعلَّب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6764046" y="4865678"/>
            <a:ext cx="1037463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صَديق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מלבן 14"/>
          <p:cNvSpPr/>
          <p:nvPr/>
        </p:nvSpPr>
        <p:spPr>
          <a:xfrm>
            <a:off x="6941216" y="5892666"/>
            <a:ext cx="88678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جَناح</a:t>
            </a:r>
            <a:endParaRPr lang="he-IL" sz="4000" dirty="0"/>
          </a:p>
        </p:txBody>
      </p:sp>
      <p:sp>
        <p:nvSpPr>
          <p:cNvPr id="18" name="מלבן 17"/>
          <p:cNvSpPr/>
          <p:nvPr/>
        </p:nvSpPr>
        <p:spPr>
          <a:xfrm>
            <a:off x="1140004" y="4882173"/>
            <a:ext cx="141577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أَصْدِقاء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19" name="מלבן 18"/>
          <p:cNvSpPr/>
          <p:nvPr/>
        </p:nvSpPr>
        <p:spPr>
          <a:xfrm>
            <a:off x="1388469" y="3894147"/>
            <a:ext cx="116730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ثَعالِبْ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20" name="מלבן 19"/>
          <p:cNvSpPr/>
          <p:nvPr/>
        </p:nvSpPr>
        <p:spPr>
          <a:xfrm>
            <a:off x="1547664" y="2900392"/>
            <a:ext cx="1011815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دُيوك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21" name="מלבן 20"/>
          <p:cNvSpPr/>
          <p:nvPr/>
        </p:nvSpPr>
        <p:spPr>
          <a:xfrm>
            <a:off x="1546060" y="1772816"/>
            <a:ext cx="1013419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عُيون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sp>
        <p:nvSpPr>
          <p:cNvPr id="22" name="מלבן 21"/>
          <p:cNvSpPr/>
          <p:nvPr/>
        </p:nvSpPr>
        <p:spPr>
          <a:xfrm>
            <a:off x="1324846" y="5831110"/>
            <a:ext cx="1234633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800" b="1" dirty="0" smtClean="0">
                <a:solidFill>
                  <a:schemeClr val="accent3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أَجْنِحَه</a:t>
            </a:r>
            <a:endParaRPr lang="he-IL" sz="4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095" y="350671"/>
            <a:ext cx="1441364" cy="1099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779833" y="983050"/>
            <a:ext cx="960519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JO" sz="5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مفرد</a:t>
            </a:r>
            <a:endParaRPr lang="he-IL" sz="5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23" name="תמונה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72" y="338362"/>
            <a:ext cx="1441364" cy="1099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תמונה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846" y="338362"/>
            <a:ext cx="1441364" cy="1099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1492158" y="983050"/>
            <a:ext cx="1013419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JO" sz="5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جمع</a:t>
            </a:r>
            <a:endParaRPr lang="he-IL" sz="5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45663" y="983050"/>
            <a:ext cx="946093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JO" sz="5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مثنى</a:t>
            </a:r>
            <a:endParaRPr lang="he-IL" sz="50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148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מלבן מעוגל 10"/>
          <p:cNvSpPr/>
          <p:nvPr/>
        </p:nvSpPr>
        <p:spPr>
          <a:xfrm>
            <a:off x="2915816" y="1268760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3" name="מלבן מעוגל 12"/>
          <p:cNvSpPr/>
          <p:nvPr/>
        </p:nvSpPr>
        <p:spPr>
          <a:xfrm>
            <a:off x="2979440" y="2172348"/>
            <a:ext cx="1368152" cy="5978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4" name="מלבן מעוגל 13"/>
          <p:cNvSpPr/>
          <p:nvPr/>
        </p:nvSpPr>
        <p:spPr>
          <a:xfrm>
            <a:off x="2968147" y="3108452"/>
            <a:ext cx="1368152" cy="6313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5" name="מלבן מעוגל 14"/>
          <p:cNvSpPr/>
          <p:nvPr/>
        </p:nvSpPr>
        <p:spPr>
          <a:xfrm>
            <a:off x="2987824" y="3969156"/>
            <a:ext cx="1320855" cy="6782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2953407" y="4836644"/>
            <a:ext cx="1346888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2940527" y="5772748"/>
            <a:ext cx="1415449" cy="7525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780287" y="1308251"/>
            <a:ext cx="1368152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755576" y="2132856"/>
            <a:ext cx="1368152" cy="59786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780287" y="2996952"/>
            <a:ext cx="1368152" cy="6313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3" name="מלבן מעוגל 22"/>
          <p:cNvSpPr/>
          <p:nvPr/>
        </p:nvSpPr>
        <p:spPr>
          <a:xfrm>
            <a:off x="827584" y="4001672"/>
            <a:ext cx="1320855" cy="6782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000" b="1" dirty="0">
              <a:solidFill>
                <a:srgbClr val="7030A0"/>
              </a:solidFill>
            </a:endParaRPr>
          </a:p>
        </p:txBody>
      </p:sp>
      <p:sp>
        <p:nvSpPr>
          <p:cNvPr id="24" name="מלבן מעוגל 23"/>
          <p:cNvSpPr/>
          <p:nvPr/>
        </p:nvSpPr>
        <p:spPr>
          <a:xfrm>
            <a:off x="801551" y="4869160"/>
            <a:ext cx="1346888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5" name="מלבן מעוגל 24"/>
          <p:cNvSpPr/>
          <p:nvPr/>
        </p:nvSpPr>
        <p:spPr>
          <a:xfrm>
            <a:off x="780287" y="5772748"/>
            <a:ext cx="1368152" cy="7525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26" name="מלבן מעוגל 25"/>
          <p:cNvSpPr/>
          <p:nvPr/>
        </p:nvSpPr>
        <p:spPr>
          <a:xfrm>
            <a:off x="4932040" y="201476"/>
            <a:ext cx="2160240" cy="8512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تنوين الكسر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מלבן מעוגל 27"/>
          <p:cNvSpPr/>
          <p:nvPr/>
        </p:nvSpPr>
        <p:spPr>
          <a:xfrm>
            <a:off x="7380312" y="1308251"/>
            <a:ext cx="1368152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مشتاق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29" name="מלבן מעוגל 28"/>
          <p:cNvSpPr/>
          <p:nvPr/>
        </p:nvSpPr>
        <p:spPr>
          <a:xfrm>
            <a:off x="7427609" y="2132856"/>
            <a:ext cx="1368152" cy="59786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فَصيح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30" name="מלבן מעוגל 29"/>
          <p:cNvSpPr/>
          <p:nvPr/>
        </p:nvSpPr>
        <p:spPr>
          <a:xfrm>
            <a:off x="7452320" y="3085666"/>
            <a:ext cx="1368152" cy="6313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ثَعْلَب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31" name="מלבן מעוגל 30"/>
          <p:cNvSpPr/>
          <p:nvPr/>
        </p:nvSpPr>
        <p:spPr>
          <a:xfrm>
            <a:off x="7499617" y="3933056"/>
            <a:ext cx="1320855" cy="6782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000" b="1" dirty="0" smtClean="0">
                <a:solidFill>
                  <a:srgbClr val="7030A0"/>
                </a:solidFill>
              </a:rPr>
              <a:t>جَناح</a:t>
            </a:r>
            <a:endParaRPr lang="he-IL" sz="3000" b="1" dirty="0">
              <a:solidFill>
                <a:srgbClr val="7030A0"/>
              </a:solidFill>
            </a:endParaRPr>
          </a:p>
        </p:txBody>
      </p:sp>
      <p:sp>
        <p:nvSpPr>
          <p:cNvPr id="32" name="מלבן מעוגל 31"/>
          <p:cNvSpPr/>
          <p:nvPr/>
        </p:nvSpPr>
        <p:spPr>
          <a:xfrm>
            <a:off x="7473584" y="4869160"/>
            <a:ext cx="1346888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مُحْتال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39" name="מלבן מעוגל 38"/>
          <p:cNvSpPr/>
          <p:nvPr/>
        </p:nvSpPr>
        <p:spPr>
          <a:xfrm>
            <a:off x="7452320" y="5772748"/>
            <a:ext cx="1368152" cy="7525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سور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40" name="מלבן מעוגל 39"/>
          <p:cNvSpPr/>
          <p:nvPr/>
        </p:nvSpPr>
        <p:spPr>
          <a:xfrm>
            <a:off x="5220072" y="1308251"/>
            <a:ext cx="1368152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41" name="מלבן מעוגל 40"/>
          <p:cNvSpPr/>
          <p:nvPr/>
        </p:nvSpPr>
        <p:spPr>
          <a:xfrm>
            <a:off x="5195361" y="2132856"/>
            <a:ext cx="1368152" cy="59786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42" name="מלבן מעוגל 41"/>
          <p:cNvSpPr/>
          <p:nvPr/>
        </p:nvSpPr>
        <p:spPr>
          <a:xfrm>
            <a:off x="5220072" y="2996952"/>
            <a:ext cx="1368152" cy="6313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43" name="מלבן מעוגל 42"/>
          <p:cNvSpPr/>
          <p:nvPr/>
        </p:nvSpPr>
        <p:spPr>
          <a:xfrm>
            <a:off x="5267369" y="4001672"/>
            <a:ext cx="1320855" cy="6782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000" b="1" dirty="0">
              <a:solidFill>
                <a:srgbClr val="7030A0"/>
              </a:solidFill>
            </a:endParaRPr>
          </a:p>
        </p:txBody>
      </p:sp>
      <p:sp>
        <p:nvSpPr>
          <p:cNvPr id="44" name="מלבן מעוגל 43"/>
          <p:cNvSpPr/>
          <p:nvPr/>
        </p:nvSpPr>
        <p:spPr>
          <a:xfrm>
            <a:off x="5241336" y="4869160"/>
            <a:ext cx="1346888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45" name="מלבן מעוגל 44"/>
          <p:cNvSpPr/>
          <p:nvPr/>
        </p:nvSpPr>
        <p:spPr>
          <a:xfrm>
            <a:off x="5220072" y="5772748"/>
            <a:ext cx="1368152" cy="7525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46" name="מלבן מעוגל 45"/>
          <p:cNvSpPr/>
          <p:nvPr/>
        </p:nvSpPr>
        <p:spPr>
          <a:xfrm>
            <a:off x="2555776" y="171214"/>
            <a:ext cx="2160240" cy="8512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تنوين الضم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מלבן מעוגל 46"/>
          <p:cNvSpPr/>
          <p:nvPr/>
        </p:nvSpPr>
        <p:spPr>
          <a:xfrm>
            <a:off x="179512" y="171214"/>
            <a:ext cx="2160240" cy="8512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تنوين الفتح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583" y="24708"/>
            <a:ext cx="1624891" cy="121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0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תוכן 2"/>
          <p:cNvSpPr>
            <a:spLocks noGrp="1"/>
          </p:cNvSpPr>
          <p:nvPr>
            <p:ph idx="1"/>
          </p:nvPr>
        </p:nvSpPr>
        <p:spPr>
          <a:xfrm>
            <a:off x="334841" y="1268760"/>
            <a:ext cx="8686800" cy="489654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الثَّعْلَبُ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 </a:t>
            </a: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شُكْرًا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</a:t>
            </a: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أُداويكَ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:_____________</a:t>
            </a: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buNone/>
            </a:pP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الرّيشِ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:_____________</a:t>
            </a:r>
            <a:endParaRPr lang="ar-JO" sz="4000" b="1" dirty="0" smtClean="0">
              <a:solidFill>
                <a:schemeClr val="accent5">
                  <a:lumMod val="75000"/>
                </a:schemeClr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buNone/>
            </a:pPr>
            <a:endParaRPr lang="ar-JO" sz="4000" b="1" dirty="0" smtClean="0">
              <a:solidFill>
                <a:schemeClr val="accent5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marL="0" indent="0">
              <a:buNone/>
            </a:pP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الْعَرَبيُّ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:_______</a:t>
            </a:r>
            <a:r>
              <a:rPr lang="ar-JO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</a:t>
            </a:r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</a:t>
            </a:r>
            <a:endParaRPr lang="he-IL" sz="4000" b="1" dirty="0">
              <a:solidFill>
                <a:schemeClr val="accent5">
                  <a:lumMod val="75000"/>
                </a:schemeClr>
              </a:solidFill>
              <a:latin typeface="Traditional Arabic" pitchFamily="18" charset="-78"/>
            </a:endParaRPr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536504" cy="562074"/>
          </a:xfrm>
        </p:spPr>
        <p:txBody>
          <a:bodyPr>
            <a:normAutofit fontScale="90000"/>
          </a:bodyPr>
          <a:lstStyle/>
          <a:p>
            <a:r>
              <a:rPr lang="ar-J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قَطِّع الْكَلِماتِ التّالِيَةِ :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4106267" y="1052736"/>
            <a:ext cx="369524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الثْـــ  +  ــ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ثــَعــْ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+ ـــلَـــ + ـــبُ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5662782" y="1929026"/>
            <a:ext cx="161294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شُكْــ  + رًا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4781739" y="2780928"/>
            <a:ext cx="284725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أُ +  </a:t>
            </a:r>
            <a:r>
              <a:rPr lang="ar-JO" sz="4000" b="1" dirty="0" err="1" smtClean="0">
                <a:latin typeface="Traditional Arabic" pitchFamily="18" charset="-78"/>
                <a:cs typeface="Traditional Arabic" pitchFamily="18" charset="-78"/>
              </a:rPr>
              <a:t>دا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+ ويـــ + كَ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5087404" y="3645024"/>
            <a:ext cx="239360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الرْ +  ريـــ + شِ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3817229" y="4953362"/>
            <a:ext cx="4067139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الْــــ + ــــعَـ ـ+ ــــرَ + بِيــــ + ـــــيُ</a:t>
            </a:r>
            <a:endParaRPr lang="ar-JO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8" y="116632"/>
            <a:ext cx="3181726" cy="656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0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75656" y="346646"/>
            <a:ext cx="7344816" cy="562074"/>
          </a:xfrm>
        </p:spPr>
        <p:txBody>
          <a:bodyPr>
            <a:noAutofit/>
          </a:bodyPr>
          <a:lstStyle/>
          <a:p>
            <a:r>
              <a:rPr lang="ar-JO" sz="6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ضَعْ الْكَلِماتِ التّالِيَةِ في جُمَل مُفيدة:</a:t>
            </a:r>
            <a:endParaRPr lang="he-IL" sz="6000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34841" y="1268760"/>
            <a:ext cx="8686800" cy="410445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هَرَبَ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4000" b="1" dirty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 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</a:t>
            </a:r>
            <a:endParaRPr lang="en-US" sz="2000" b="1" dirty="0">
              <a:solidFill>
                <a:srgbClr val="7030A0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الثَّعْلَبُ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</a:t>
            </a:r>
            <a:endParaRPr lang="en-US" sz="2000" b="1" dirty="0">
              <a:solidFill>
                <a:srgbClr val="7030A0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4670" algn="l"/>
              </a:tabLst>
            </a:pP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مَكّارٌ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</a:t>
            </a:r>
            <a:endParaRPr lang="en-US" sz="2000" b="1" dirty="0">
              <a:solidFill>
                <a:srgbClr val="7030A0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marL="0" indent="0">
              <a:buNone/>
            </a:pP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تُصَدِّقُني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:_______</a:t>
            </a:r>
            <a:r>
              <a:rPr lang="ar-JO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</a:t>
            </a:r>
            <a:r>
              <a:rPr lang="ar-SA" sz="4000" b="1" dirty="0" smtClean="0">
                <a:solidFill>
                  <a:srgbClr val="7030A0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</a:t>
            </a:r>
            <a:endParaRPr lang="he-IL" sz="4000" b="1" dirty="0">
              <a:solidFill>
                <a:srgbClr val="7030A0"/>
              </a:solidFill>
              <a:latin typeface="Traditional Arabic" pitchFamily="18" charset="-78"/>
            </a:endParaRPr>
          </a:p>
        </p:txBody>
      </p:sp>
      <p:sp>
        <p:nvSpPr>
          <p:cNvPr id="6" name="פרצוף מחייך 5">
            <a:hlinkClick r:id="rId2" action="ppaction://hlinksldjump"/>
          </p:cNvPr>
          <p:cNvSpPr/>
          <p:nvPr/>
        </p:nvSpPr>
        <p:spPr>
          <a:xfrm>
            <a:off x="107504" y="6309320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3511730" cy="2630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364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19434</TotalTime>
  <Words>519</Words>
  <Application>Microsoft Office PowerPoint</Application>
  <PresentationFormat>‫הצגה על המסך (4:3)</PresentationFormat>
  <Paragraphs>183</Paragraphs>
  <Slides>24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24</vt:i4>
      </vt:variant>
    </vt:vector>
  </HeadingPairs>
  <TitlesOfParts>
    <vt:vector size="25" baseType="lpstr"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قَطِّع الْكَلِماتِ التّالِيَةِ :</vt:lpstr>
      <vt:lpstr>ضَعْ الْكَلِماتِ التّالِيَةِ في جُمَل مُفيدة:</vt:lpstr>
      <vt:lpstr>מצגת של PowerPoint</vt:lpstr>
      <vt:lpstr>מצגת של PowerPoint</vt:lpstr>
      <vt:lpstr>اُكْتُب كَلمة ( صح أم خطأ ) أمام الْجمل: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الإنترنت</dc:title>
  <dc:creator>teacher</dc:creator>
  <cp:lastModifiedBy>HP</cp:lastModifiedBy>
  <cp:revision>125</cp:revision>
  <dcterms:created xsi:type="dcterms:W3CDTF">2011-09-21T18:01:41Z</dcterms:created>
  <dcterms:modified xsi:type="dcterms:W3CDTF">2013-02-10T20:21:54Z</dcterms:modified>
</cp:coreProperties>
</file>